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85" r:id="rId2"/>
    <p:sldId id="286" r:id="rId3"/>
    <p:sldId id="687" r:id="rId4"/>
    <p:sldId id="699" r:id="rId5"/>
    <p:sldId id="721" r:id="rId6"/>
    <p:sldId id="676" r:id="rId7"/>
    <p:sldId id="412" r:id="rId8"/>
    <p:sldId id="701" r:id="rId9"/>
    <p:sldId id="722" r:id="rId10"/>
    <p:sldId id="709" r:id="rId11"/>
    <p:sldId id="273" r:id="rId12"/>
    <p:sldId id="691" r:id="rId13"/>
    <p:sldId id="725" r:id="rId14"/>
    <p:sldId id="712" r:id="rId15"/>
    <p:sldId id="713" r:id="rId16"/>
    <p:sldId id="716" r:id="rId17"/>
    <p:sldId id="720" r:id="rId18"/>
    <p:sldId id="719" r:id="rId19"/>
    <p:sldId id="717" r:id="rId20"/>
    <p:sldId id="256" r:id="rId21"/>
    <p:sldId id="714" r:id="rId22"/>
    <p:sldId id="703" r:id="rId23"/>
    <p:sldId id="704" r:id="rId24"/>
    <p:sldId id="705" r:id="rId25"/>
    <p:sldId id="706" r:id="rId26"/>
    <p:sldId id="707" r:id="rId27"/>
    <p:sldId id="708" r:id="rId28"/>
    <p:sldId id="723" r:id="rId29"/>
    <p:sldId id="724" r:id="rId30"/>
    <p:sldId id="710" r:id="rId31"/>
    <p:sldId id="71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ttaglia  Alessandro" initials="BA" lastIdx="9" clrIdx="0">
    <p:extLst>
      <p:ext uri="{19B8F6BF-5375-455C-9EA6-DF929625EA0E}">
        <p15:presenceInfo xmlns:p15="http://schemas.microsoft.com/office/powerpoint/2012/main" userId="S-1-5-21-1245202125-1913096750-3294434822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86370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82B25-2320-AA48-97F5-63B78BAC5453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47809-A0CA-B24B-878C-58938FD9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80E651C8-8A02-264D-83D3-367B3628BE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2A5CA093-3847-1C46-82CF-DFF57D29A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59DA4CA-27E6-E944-B37A-B1E37712E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E207DA-79A2-D44B-A21A-24BE86BEA13D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57691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47809-A0CA-B24B-878C-58938FD923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2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>
            <a:extLst>
              <a:ext uri="{FF2B5EF4-FFF2-40B4-BE49-F238E27FC236}">
                <a16:creationId xmlns:a16="http://schemas.microsoft.com/office/drawing/2014/main" id="{2CE58D2D-AE81-894B-88C6-724FD6676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68A17F4C-004A-1F42-9FFC-732612119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7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47809-A0CA-B24B-878C-58938FD923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1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8380F289-71E0-4A4B-819B-0686A6167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F5354092-0C32-C544-A7EF-A71A792EF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8D61AB50-943E-1F43-9B29-4DC0C04D9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0C64D1-CE53-C942-BF90-1FE55DE05719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09117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BA65-8CBF-3A44-860E-AAEA6CA4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8FB66-318E-9142-B1E4-902F3006A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06B26-D86D-CA47-B7E4-0C95F803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63EF-D6FB-4C4B-A747-25D4A8D244BE}" type="datetime1">
              <a:rPr lang="en-GB" smtClean="0"/>
              <a:t>17/10/2022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734F2-74E5-3641-B687-F348D528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1448F-62DC-E244-8E10-9103A349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52D2-AC5D-E847-92A8-5016C5AB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B67F7-B038-1847-84DF-DC596B629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C7CB6-7C16-B745-81CB-EDA9D0A3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750E-689E-7440-97EC-CBABD9FE777F}" type="datetime1">
              <a:rPr lang="en-GB" smtClean="0"/>
              <a:t>17/10/2022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C35EE-A8DE-8E42-9C6F-46C2274E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CBA1-03A1-6747-9C65-28477B7C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4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AD0097-06FA-EF46-AB08-055073D4E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D8DA9-919A-7143-A391-399B3863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B584-085B-D34A-AA6B-4543FC81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C62-6AA2-EC43-BD23-5C1A9453D275}" type="datetime1">
              <a:rPr lang="en-GB" smtClean="0"/>
              <a:t>17/10/2022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85B85-9AFA-CA4A-B3FF-764AD8E2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7787A-AA1A-4347-952A-D3BC66B8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5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8CC2E-ED4B-D74D-BBC3-DCBEE4D2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00B07-7DDC-1241-87D8-9EA5AE522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1F3DC-E80C-6C4E-B5C9-5F503F4B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2890-66AB-6242-BB79-1A7A7D90951F}" type="datetime1">
              <a:rPr lang="en-GB" smtClean="0"/>
              <a:t>17/10/2022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DA637-3FCD-A048-B70A-DBF9D5DD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E33E4-A504-6540-9349-A0824A06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1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C730-1180-5746-A133-E74251780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5825B-04AE-084C-BC96-446084637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D4A2E-AA36-6D4B-95E0-E326BB0E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0FD1-CB02-D84A-9301-8FDA659A8609}" type="datetime1">
              <a:rPr lang="en-GB" smtClean="0"/>
              <a:t>17/10/2022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3C10B-F048-DD43-A68A-A79C4CBD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FD556-7872-BF4E-80F2-5886AA53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1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B66F-FC8F-D44B-B4ED-25D276D0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CB226-40DA-CE4D-9EAC-4521D8102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ED1EC-832E-2441-84C2-12DB39F17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2937-8E79-5A48-BE4D-329C32F4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F509-B116-294C-A143-BC15FF25EF2D}" type="datetime1">
              <a:rPr lang="en-GB" smtClean="0"/>
              <a:t>17/10/2022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BD370-D9A4-B346-B7A2-FBCCDA94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B9083-D492-654A-89C6-CEDE1A01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2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07BE-A2B2-7F49-819C-B71CC92F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1474-915C-CC48-90E4-4F31CAB3B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63101-EE09-7F4A-8732-FF73AA506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4DE6D-3ED3-8448-B011-6779DCC6B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FD639-BEFC-3D41-BC6E-CB9827C45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DFC247-B267-C74D-8AF8-F07005A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1742-E063-D04D-B10E-0DDF0C0E8506}" type="datetime1">
              <a:rPr lang="en-GB" smtClean="0"/>
              <a:t>17/10/2022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7E692-F25A-5043-BD93-0EA50FDB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4BA20-56EC-0041-8269-1C5F5A21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1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4980-C4CE-FD4B-A2FA-C5DB8C5D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C61962-57A9-0047-B90F-5A5A176B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8ECD-470D-F24A-91F2-4529E1FDD51D}" type="datetime1">
              <a:rPr lang="en-GB" smtClean="0"/>
              <a:t>17/10/2022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7B8F8-A2AF-0145-A547-EC92BCA1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FAD88-422A-5F4E-A69D-6FEE7BE9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8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2C094C-4155-1941-8261-96F0943E0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9EC4-DC02-A843-9846-12244E6A057D}" type="datetime1">
              <a:rPr lang="en-GB" smtClean="0"/>
              <a:t>17/10/2022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E3492-891C-B647-A422-77D8DFE9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20E78-66FD-FF42-9A10-00FC017E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8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DC3D-5E2E-E64D-BEC6-11AE94CC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DDCC-59E9-534E-9C5C-52C099C3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DAD0E-7AAF-2E4F-B10B-863474B7B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F9ED4-2CAE-754B-B31A-636EF3DC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7944-FB9C-C948-8BB6-C4F3AD3982D4}" type="datetime1">
              <a:rPr lang="en-GB" smtClean="0"/>
              <a:t>17/10/2022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EE6B8-B788-B14B-9F47-BC5740AE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D83DC-9ED2-1144-A48B-3FE5FC34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9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548BF-3F9C-E946-8283-2F95EB55C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EEC37-2B3C-E948-8B27-43D6B6355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F8DB7-B7A3-2143-9070-31DA8863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6113D-DF7C-ED4B-B9C6-21701E74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6AE4-D444-4342-8216-B28F0DF1B66D}" type="datetime1">
              <a:rPr lang="en-GB" smtClean="0"/>
              <a:t>17/10/2022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1FA78-599F-7E48-9A82-1C325B28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F4B7-42F8-7146-B000-8B250AB6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4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7D7D6-6E43-A840-AD52-D382CB0E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3EBCE-3410-754C-943C-6B97FCAF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3745E-4CD9-864D-AB42-88F1E65E4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F6B18-75AC-9F4B-8775-78DA10528DEE}" type="datetime1">
              <a:rPr lang="en-GB" smtClean="0"/>
              <a:t>17/10/2022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3A185-A54E-0146-B556-AD0078486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0E96D-CBCA-8E44-A9B7-78EE7C51C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44C19-E91F-6047-9289-F7D1436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4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8F4F2A-3E2F-314B-A2CA-5539E39DBAEA}"/>
              </a:ext>
            </a:extLst>
          </p:cNvPr>
          <p:cNvSpPr txBox="1"/>
          <p:nvPr/>
        </p:nvSpPr>
        <p:spPr>
          <a:xfrm>
            <a:off x="954307" y="0"/>
            <a:ext cx="100035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       </a:t>
            </a:r>
            <a:r>
              <a:rPr lang="en-US" sz="2800" b="1" dirty="0">
                <a:solidFill>
                  <a:srgbClr val="FF0000"/>
                </a:solidFill>
              </a:rPr>
              <a:t>RADAR MEASUREMENT OF WIND AND RAINFALL FROM SPACE</a:t>
            </a:r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Anthony Illingworth    University of Reading, UK </a:t>
            </a:r>
          </a:p>
          <a:p>
            <a:pPr algn="ctr"/>
            <a:r>
              <a:rPr lang="en-US" sz="2800" dirty="0"/>
              <a:t>ERAD 2022 Locarno Switzerland 29 Aug – 2 Sept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E9EE3-A78F-154C-A5D8-BEED4596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743-3DFA-6741-A8AF-0DC708C4596E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0F771-C75E-7544-BFFC-999F0EE3D436}"/>
              </a:ext>
            </a:extLst>
          </p:cNvPr>
          <p:cNvSpPr txBox="1"/>
          <p:nvPr/>
        </p:nvSpPr>
        <p:spPr>
          <a:xfrm>
            <a:off x="151554" y="1500127"/>
            <a:ext cx="51057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Aeolus:   WINDS  ESA Launch 2018</a:t>
            </a:r>
          </a:p>
          <a:p>
            <a:r>
              <a:rPr lang="en-US" sz="2000" b="1" dirty="0"/>
              <a:t> 355nm Doppler lidar.  38deg of nadir (no scan </a:t>
            </a:r>
          </a:p>
          <a:p>
            <a:r>
              <a:rPr lang="en-US" sz="2000" b="1" dirty="0"/>
              <a:t>Mostly clear air winds  (molecular targets) </a:t>
            </a:r>
          </a:p>
          <a:p>
            <a:r>
              <a:rPr lang="en-US" sz="2000" b="1" dirty="0"/>
              <a:t>35deg off nadir.  No scanning</a:t>
            </a:r>
          </a:p>
          <a:p>
            <a:r>
              <a:rPr lang="en-US" sz="2000" b="1" dirty="0"/>
              <a:t>Big impact in reducing NWP forecast errors</a:t>
            </a:r>
          </a:p>
          <a:p>
            <a:r>
              <a:rPr lang="en-US" sz="2000" b="1" dirty="0"/>
              <a:t>FOLLOW ON  Proposed   Launch ~ 2030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7CBEA-5C23-FE4A-BFED-B42BDAB4C3D2}"/>
              </a:ext>
            </a:extLst>
          </p:cNvPr>
          <p:cNvSpPr txBox="1"/>
          <p:nvPr/>
        </p:nvSpPr>
        <p:spPr>
          <a:xfrm>
            <a:off x="5956093" y="1654015"/>
            <a:ext cx="58493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WIVERN  PROPOSED SATELLITE FOR WIND AND RAIN.</a:t>
            </a:r>
          </a:p>
          <a:p>
            <a:r>
              <a:rPr lang="en-US" sz="2000" b="1" dirty="0"/>
              <a:t>94GHz scanning Doppler radar. 42 deg off nadir.  </a:t>
            </a:r>
          </a:p>
          <a:p>
            <a:r>
              <a:rPr lang="en-US" sz="2000" b="1" dirty="0"/>
              <a:t>Phase zero studies at ESA – potential launch 2030 .</a:t>
            </a:r>
          </a:p>
          <a:p>
            <a:r>
              <a:rPr lang="en-US" sz="2000" b="1" dirty="0"/>
              <a:t>IN-CLOUD WINDS  – would complement Aeolus</a:t>
            </a:r>
          </a:p>
          <a:p>
            <a:r>
              <a:rPr lang="en-US" sz="2000" b="1" dirty="0"/>
              <a:t>SCANNING  so sample an 800km swath</a:t>
            </a:r>
          </a:p>
          <a:p>
            <a:endParaRPr lang="en-US" sz="2000" b="1" dirty="0"/>
          </a:p>
        </p:txBody>
      </p:sp>
      <p:pic>
        <p:nvPicPr>
          <p:cNvPr id="7" name="Picture 6" descr="A picture containing water, boat, person, sitting&#10;&#10;Description automatically generated">
            <a:extLst>
              <a:ext uri="{FF2B5EF4-FFF2-40B4-BE49-F238E27FC236}">
                <a16:creationId xmlns:a16="http://schemas.microsoft.com/office/drawing/2014/main" id="{B78D7D20-9E03-254D-BA5D-7185B63504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90349" y="3680460"/>
            <a:ext cx="4285321" cy="3004191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0B19ACB-AAC6-7C4F-AF63-EB57C01F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73" y="3429000"/>
            <a:ext cx="3114152" cy="335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152EC-B73E-D649-B536-E07D01938EE7}"/>
              </a:ext>
            </a:extLst>
          </p:cNvPr>
          <p:cNvSpPr txBox="1"/>
          <p:nvPr/>
        </p:nvSpPr>
        <p:spPr>
          <a:xfrm>
            <a:off x="4015156" y="3943627"/>
            <a:ext cx="25040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 LIDAR AND RADAR</a:t>
            </a:r>
          </a:p>
          <a:p>
            <a:r>
              <a:rPr lang="en-US" dirty="0"/>
              <a:t>POINT ~ 40DEG</a:t>
            </a:r>
          </a:p>
          <a:p>
            <a:r>
              <a:rPr lang="en-US" dirty="0"/>
              <a:t>OFF NADIR SO DOPPLER</a:t>
            </a:r>
          </a:p>
          <a:p>
            <a:r>
              <a:rPr lang="en-US" dirty="0"/>
              <a:t>SEES  A COMPONENT</a:t>
            </a:r>
          </a:p>
          <a:p>
            <a:r>
              <a:rPr lang="en-US" dirty="0"/>
              <a:t>OF THE HORIZONTAL</a:t>
            </a:r>
          </a:p>
          <a:p>
            <a:r>
              <a:rPr lang="en-US" dirty="0"/>
              <a:t>WIND.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8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B5A061-7277-BD48-8ECB-4D4793FD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10</a:t>
            </a:fld>
            <a:endParaRPr lang="en-US"/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6C04E0B6-8EEF-DB4E-AB7B-105A61FCBB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75414" y="1401384"/>
            <a:ext cx="4703179" cy="5279904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AF4F4FCA-3E44-0249-AE23-39DC67837FDE}"/>
              </a:ext>
            </a:extLst>
          </p:cNvPr>
          <p:cNvSpPr/>
          <p:nvPr/>
        </p:nvSpPr>
        <p:spPr>
          <a:xfrm rot="10800000">
            <a:off x="7324761" y="2245774"/>
            <a:ext cx="484632" cy="1801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75700B-FF1A-0A49-BA28-027669C1F385}"/>
              </a:ext>
            </a:extLst>
          </p:cNvPr>
          <p:cNvCxnSpPr/>
          <p:nvPr/>
        </p:nvCxnSpPr>
        <p:spPr>
          <a:xfrm>
            <a:off x="2812649" y="1307939"/>
            <a:ext cx="375019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6BD416-0260-1D44-BD98-564F51926272}"/>
              </a:ext>
            </a:extLst>
          </p:cNvPr>
          <p:cNvSpPr txBox="1"/>
          <p:nvPr/>
        </p:nvSpPr>
        <p:spPr>
          <a:xfrm>
            <a:off x="8455560" y="1164134"/>
            <a:ext cx="37364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Sub-satellite point moves at 7km/s.  </a:t>
            </a:r>
          </a:p>
          <a:p>
            <a:endParaRPr lang="en-US" sz="2800" dirty="0"/>
          </a:p>
          <a:p>
            <a:r>
              <a:rPr lang="en-US" sz="2800" dirty="0"/>
              <a:t>35km movement along track per  circular scan</a:t>
            </a:r>
          </a:p>
          <a:p>
            <a:r>
              <a:rPr lang="en-US" sz="2800" dirty="0"/>
              <a:t>(5 secs/12rpm) </a:t>
            </a:r>
          </a:p>
          <a:p>
            <a:endParaRPr lang="en-US" sz="2800" dirty="0"/>
          </a:p>
          <a:p>
            <a:r>
              <a:rPr lang="en-US" sz="2800" dirty="0"/>
              <a:t>On the average, each 30km x 30km box has at least one track across it  each day to provide wind profiles and rain rates.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EB00C-CCEB-F747-AF88-7EED4F282D75}"/>
              </a:ext>
            </a:extLst>
          </p:cNvPr>
          <p:cNvSpPr txBox="1"/>
          <p:nvPr/>
        </p:nvSpPr>
        <p:spPr>
          <a:xfrm>
            <a:off x="3784921" y="851134"/>
            <a:ext cx="1917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800km swath 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39ED5C3-8B95-A94B-93EF-272110943802}"/>
              </a:ext>
            </a:extLst>
          </p:cNvPr>
          <p:cNvSpPr/>
          <p:nvPr/>
        </p:nvSpPr>
        <p:spPr>
          <a:xfrm rot="18807236">
            <a:off x="6679707" y="1369867"/>
            <a:ext cx="1774740" cy="1879726"/>
          </a:xfrm>
          <a:prstGeom prst="arc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CF34C38-315C-8E4C-A1E7-EFF7B79730A4}"/>
              </a:ext>
            </a:extLst>
          </p:cNvPr>
          <p:cNvSpPr/>
          <p:nvPr/>
        </p:nvSpPr>
        <p:spPr>
          <a:xfrm rot="7758398">
            <a:off x="6719786" y="3234760"/>
            <a:ext cx="1774740" cy="1879726"/>
          </a:xfrm>
          <a:prstGeom prst="arc">
            <a:avLst/>
          </a:prstGeom>
          <a:noFill/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BA4E6B-1333-434C-9C0E-4B7AD2A5E352}"/>
              </a:ext>
            </a:extLst>
          </p:cNvPr>
          <p:cNvSpPr txBox="1"/>
          <p:nvPr/>
        </p:nvSpPr>
        <p:spPr>
          <a:xfrm>
            <a:off x="6881220" y="1614389"/>
            <a:ext cx="14518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Forward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2CFA7-689A-074D-A716-AD99A9EC515E}"/>
              </a:ext>
            </a:extLst>
          </p:cNvPr>
          <p:cNvSpPr txBox="1"/>
          <p:nvPr/>
        </p:nvSpPr>
        <p:spPr>
          <a:xfrm>
            <a:off x="7067547" y="4474697"/>
            <a:ext cx="1154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Rear  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63A29E-479C-DA46-80FB-450A9AD33538}"/>
              </a:ext>
            </a:extLst>
          </p:cNvPr>
          <p:cNvSpPr txBox="1"/>
          <p:nvPr/>
        </p:nvSpPr>
        <p:spPr>
          <a:xfrm>
            <a:off x="583582" y="119391"/>
            <a:ext cx="11051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GLOBAL SAMPLING:   EACH 30 km BOX IS VISITED WITH A “CURTAIN” OF RADAR DATA </a:t>
            </a:r>
          </a:p>
          <a:p>
            <a:r>
              <a:rPr lang="en-US" sz="2400" b="1" dirty="0"/>
              <a:t>                         CROSSING IT EACH DAY (ON AVERAGE)  UP TO +/-82DEG LATITUDE </a:t>
            </a:r>
          </a:p>
        </p:txBody>
      </p:sp>
    </p:spTree>
    <p:extLst>
      <p:ext uri="{BB962C8B-B14F-4D97-AF65-F5344CB8AC3E}">
        <p14:creationId xmlns:p14="http://schemas.microsoft.com/office/powerpoint/2010/main" val="274768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val 11">
            <a:extLst>
              <a:ext uri="{FF2B5EF4-FFF2-40B4-BE49-F238E27FC236}">
                <a16:creationId xmlns:a16="http://schemas.microsoft.com/office/drawing/2014/main" id="{91B42373-9208-0543-9C16-D3358AEB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525" y="3182939"/>
            <a:ext cx="617538" cy="47307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16862A5B-654A-BC46-83CB-2EB277B7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9" y="1924051"/>
            <a:ext cx="1031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H  pulse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34820" name="Oval 5">
            <a:extLst>
              <a:ext uri="{FF2B5EF4-FFF2-40B4-BE49-F238E27FC236}">
                <a16:creationId xmlns:a16="http://schemas.microsoft.com/office/drawing/2014/main" id="{4F96A176-C512-3B42-941E-A8FD2E4CC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2198689"/>
            <a:ext cx="617538" cy="47148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cxnSp>
        <p:nvCxnSpPr>
          <p:cNvPr id="34822" name="Straight Arrow Connector 10">
            <a:extLst>
              <a:ext uri="{FF2B5EF4-FFF2-40B4-BE49-F238E27FC236}">
                <a16:creationId xmlns:a16="http://schemas.microsoft.com/office/drawing/2014/main" id="{4590166F-FFA6-A94F-9A7A-B19667DE51E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94388" y="2432050"/>
            <a:ext cx="1339850" cy="127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3" name="Straight Arrow Connector 9">
            <a:extLst>
              <a:ext uri="{FF2B5EF4-FFF2-40B4-BE49-F238E27FC236}">
                <a16:creationId xmlns:a16="http://schemas.microsoft.com/office/drawing/2014/main" id="{24FA67F0-BBF1-414B-8419-8DEAED6A36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319294" y="2733675"/>
            <a:ext cx="0" cy="1135063"/>
          </a:xfrm>
          <a:prstGeom prst="straightConnector1">
            <a:avLst/>
          </a:prstGeom>
          <a:noFill/>
          <a:ln w="76200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4" name="Straight Arrow Connector 13">
            <a:extLst>
              <a:ext uri="{FF2B5EF4-FFF2-40B4-BE49-F238E27FC236}">
                <a16:creationId xmlns:a16="http://schemas.microsoft.com/office/drawing/2014/main" id="{7DDF3F29-5C29-6E4E-9DDF-EF1FF8080A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314" y="3868738"/>
            <a:ext cx="176688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5" name="TextBox 14">
            <a:extLst>
              <a:ext uri="{FF2B5EF4-FFF2-40B4-BE49-F238E27FC236}">
                <a16:creationId xmlns:a16="http://schemas.microsoft.com/office/drawing/2014/main" id="{95441D2B-2BDF-484F-AC9F-B19566000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6" y="3265488"/>
            <a:ext cx="663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700" dirty="0">
                <a:sym typeface="Symbol" pitchFamily="2" charset="2"/>
              </a:rPr>
              <a:t>/4</a:t>
            </a:r>
            <a:endParaRPr lang="en-GB" altLang="en-US" sz="2700" dirty="0"/>
          </a:p>
        </p:txBody>
      </p:sp>
      <p:grpSp>
        <p:nvGrpSpPr>
          <p:cNvPr id="34827" name="Group 19">
            <a:extLst>
              <a:ext uri="{FF2B5EF4-FFF2-40B4-BE49-F238E27FC236}">
                <a16:creationId xmlns:a16="http://schemas.microsoft.com/office/drawing/2014/main" id="{4CC5F373-0D7E-7148-8270-6BDE845B69A9}"/>
              </a:ext>
            </a:extLst>
          </p:cNvPr>
          <p:cNvGrpSpPr>
            <a:grpSpLocks/>
          </p:cNvGrpSpPr>
          <p:nvPr/>
        </p:nvGrpSpPr>
        <p:grpSpPr bwMode="auto">
          <a:xfrm rot="13070261" flipH="1" flipV="1">
            <a:off x="2977645" y="3144251"/>
            <a:ext cx="1528763" cy="1173162"/>
            <a:chOff x="963432" y="356947"/>
            <a:chExt cx="5550258" cy="552704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73D82A0-6DFB-384B-B21C-40723282305E}"/>
                </a:ext>
              </a:extLst>
            </p:cNvPr>
            <p:cNvSpPr/>
            <p:nvPr/>
          </p:nvSpPr>
          <p:spPr>
            <a:xfrm>
              <a:off x="1531343" y="356947"/>
              <a:ext cx="4230413" cy="5527040"/>
            </a:xfrm>
            <a:custGeom>
              <a:avLst/>
              <a:gdLst>
                <a:gd name="connsiteX0" fmla="*/ 0 w 4225771"/>
                <a:gd name="connsiteY0" fmla="*/ 3053311 h 5527040"/>
                <a:gd name="connsiteX1" fmla="*/ 88776 w 4225771"/>
                <a:gd name="connsiteY1" fmla="*/ 2751471 h 5527040"/>
                <a:gd name="connsiteX2" fmla="*/ 204186 w 4225771"/>
                <a:gd name="connsiteY2" fmla="*/ 2644939 h 5527040"/>
                <a:gd name="connsiteX3" fmla="*/ 346229 w 4225771"/>
                <a:gd name="connsiteY3" fmla="*/ 2804737 h 5527040"/>
                <a:gd name="connsiteX4" fmla="*/ 506027 w 4225771"/>
                <a:gd name="connsiteY4" fmla="*/ 3488317 h 5527040"/>
                <a:gd name="connsiteX5" fmla="*/ 754602 w 4225771"/>
                <a:gd name="connsiteY5" fmla="*/ 4766702 h 5527040"/>
                <a:gd name="connsiteX6" fmla="*/ 1065320 w 4225771"/>
                <a:gd name="connsiteY6" fmla="*/ 5521304 h 5527040"/>
                <a:gd name="connsiteX7" fmla="*/ 1384916 w 4225771"/>
                <a:gd name="connsiteY7" fmla="*/ 4384962 h 5527040"/>
                <a:gd name="connsiteX8" fmla="*/ 1518081 w 4225771"/>
                <a:gd name="connsiteY8" fmla="*/ 3364030 h 5527040"/>
                <a:gd name="connsiteX9" fmla="*/ 1669002 w 4225771"/>
                <a:gd name="connsiteY9" fmla="*/ 2520651 h 5527040"/>
                <a:gd name="connsiteX10" fmla="*/ 1961965 w 4225771"/>
                <a:gd name="connsiteY10" fmla="*/ 1313288 h 5527040"/>
                <a:gd name="connsiteX11" fmla="*/ 2281561 w 4225771"/>
                <a:gd name="connsiteY11" fmla="*/ 2032379 h 5527040"/>
                <a:gd name="connsiteX12" fmla="*/ 2405848 w 4225771"/>
                <a:gd name="connsiteY12" fmla="*/ 2813614 h 5527040"/>
                <a:gd name="connsiteX13" fmla="*/ 2556769 w 4225771"/>
                <a:gd name="connsiteY13" fmla="*/ 3488317 h 5527040"/>
                <a:gd name="connsiteX14" fmla="*/ 2876365 w 4225771"/>
                <a:gd name="connsiteY14" fmla="*/ 4180775 h 5527040"/>
                <a:gd name="connsiteX15" fmla="*/ 3187083 w 4225771"/>
                <a:gd name="connsiteY15" fmla="*/ 3088822 h 5527040"/>
                <a:gd name="connsiteX16" fmla="*/ 3311371 w 4225771"/>
                <a:gd name="connsiteY16" fmla="*/ 2067890 h 5527040"/>
                <a:gd name="connsiteX17" fmla="*/ 3444536 w 4225771"/>
                <a:gd name="connsiteY17" fmla="*/ 1197878 h 5527040"/>
                <a:gd name="connsiteX18" fmla="*/ 3773009 w 4225771"/>
                <a:gd name="connsiteY18" fmla="*/ 8271 h 5527040"/>
                <a:gd name="connsiteX19" fmla="*/ 4083728 w 4225771"/>
                <a:gd name="connsiteY19" fmla="*/ 709607 h 5527040"/>
                <a:gd name="connsiteX20" fmla="*/ 4225771 w 4225771"/>
                <a:gd name="connsiteY20" fmla="*/ 1464208 h 552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25771" h="5527040">
                  <a:moveTo>
                    <a:pt x="0" y="3053311"/>
                  </a:moveTo>
                  <a:cubicBezTo>
                    <a:pt x="27372" y="2936422"/>
                    <a:pt x="54745" y="2819533"/>
                    <a:pt x="88776" y="2751471"/>
                  </a:cubicBezTo>
                  <a:cubicBezTo>
                    <a:pt x="122807" y="2683409"/>
                    <a:pt x="161277" y="2636061"/>
                    <a:pt x="204186" y="2644939"/>
                  </a:cubicBezTo>
                  <a:cubicBezTo>
                    <a:pt x="247095" y="2653817"/>
                    <a:pt x="295922" y="2664174"/>
                    <a:pt x="346229" y="2804737"/>
                  </a:cubicBezTo>
                  <a:cubicBezTo>
                    <a:pt x="396536" y="2945300"/>
                    <a:pt x="437965" y="3161323"/>
                    <a:pt x="506027" y="3488317"/>
                  </a:cubicBezTo>
                  <a:cubicBezTo>
                    <a:pt x="574089" y="3815311"/>
                    <a:pt x="661387" y="4427871"/>
                    <a:pt x="754602" y="4766702"/>
                  </a:cubicBezTo>
                  <a:cubicBezTo>
                    <a:pt x="847817" y="5105533"/>
                    <a:pt x="960268" y="5584927"/>
                    <a:pt x="1065320" y="5521304"/>
                  </a:cubicBezTo>
                  <a:cubicBezTo>
                    <a:pt x="1170372" y="5457681"/>
                    <a:pt x="1309456" y="4744508"/>
                    <a:pt x="1384916" y="4384962"/>
                  </a:cubicBezTo>
                  <a:cubicBezTo>
                    <a:pt x="1460376" y="4025416"/>
                    <a:pt x="1470733" y="3674749"/>
                    <a:pt x="1518081" y="3364030"/>
                  </a:cubicBezTo>
                  <a:cubicBezTo>
                    <a:pt x="1565429" y="3053312"/>
                    <a:pt x="1595021" y="2862441"/>
                    <a:pt x="1669002" y="2520651"/>
                  </a:cubicBezTo>
                  <a:cubicBezTo>
                    <a:pt x="1742983" y="2178861"/>
                    <a:pt x="1859872" y="1394667"/>
                    <a:pt x="1961965" y="1313288"/>
                  </a:cubicBezTo>
                  <a:cubicBezTo>
                    <a:pt x="2064058" y="1231909"/>
                    <a:pt x="2207581" y="1782325"/>
                    <a:pt x="2281561" y="2032379"/>
                  </a:cubicBezTo>
                  <a:cubicBezTo>
                    <a:pt x="2355542" y="2282433"/>
                    <a:pt x="2359980" y="2570958"/>
                    <a:pt x="2405848" y="2813614"/>
                  </a:cubicBezTo>
                  <a:cubicBezTo>
                    <a:pt x="2451716" y="3056270"/>
                    <a:pt x="2478349" y="3260457"/>
                    <a:pt x="2556769" y="3488317"/>
                  </a:cubicBezTo>
                  <a:cubicBezTo>
                    <a:pt x="2635189" y="3716177"/>
                    <a:pt x="2771313" y="4247357"/>
                    <a:pt x="2876365" y="4180775"/>
                  </a:cubicBezTo>
                  <a:cubicBezTo>
                    <a:pt x="2981417" y="4114193"/>
                    <a:pt x="3114582" y="3440969"/>
                    <a:pt x="3187083" y="3088822"/>
                  </a:cubicBezTo>
                  <a:cubicBezTo>
                    <a:pt x="3259584" y="2736675"/>
                    <a:pt x="3268462" y="2383047"/>
                    <a:pt x="3311371" y="2067890"/>
                  </a:cubicBezTo>
                  <a:cubicBezTo>
                    <a:pt x="3354280" y="1752733"/>
                    <a:pt x="3367596" y="1541148"/>
                    <a:pt x="3444536" y="1197878"/>
                  </a:cubicBezTo>
                  <a:cubicBezTo>
                    <a:pt x="3521476" y="854608"/>
                    <a:pt x="3666477" y="89649"/>
                    <a:pt x="3773009" y="8271"/>
                  </a:cubicBezTo>
                  <a:cubicBezTo>
                    <a:pt x="3879541" y="-73108"/>
                    <a:pt x="4008268" y="466951"/>
                    <a:pt x="4083728" y="709607"/>
                  </a:cubicBezTo>
                  <a:cubicBezTo>
                    <a:pt x="4159188" y="952263"/>
                    <a:pt x="4192479" y="1208235"/>
                    <a:pt x="4225771" y="1464208"/>
                  </a:cubicBezTo>
                </a:path>
              </a:pathLst>
            </a:custGeom>
            <a:ln>
              <a:solidFill>
                <a:srgbClr val="0070C0"/>
              </a:solidFill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750"/>
            </a:p>
          </p:txBody>
        </p:sp>
        <p:cxnSp>
          <p:nvCxnSpPr>
            <p:cNvPr id="2" name="Straight Arrow Connector 21">
              <a:extLst>
                <a:ext uri="{FF2B5EF4-FFF2-40B4-BE49-F238E27FC236}">
                  <a16:creationId xmlns:a16="http://schemas.microsoft.com/office/drawing/2014/main" id="{4487A1F8-0628-394A-A083-2995C11338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8529739" flipV="1">
              <a:off x="963432" y="3048632"/>
              <a:ext cx="5550258" cy="1570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</p:grpSp>
      <p:grpSp>
        <p:nvGrpSpPr>
          <p:cNvPr id="34828" name="Group 22">
            <a:extLst>
              <a:ext uri="{FF2B5EF4-FFF2-40B4-BE49-F238E27FC236}">
                <a16:creationId xmlns:a16="http://schemas.microsoft.com/office/drawing/2014/main" id="{46943B3E-DB7B-D84A-BA43-714E0C3625C5}"/>
              </a:ext>
            </a:extLst>
          </p:cNvPr>
          <p:cNvGrpSpPr>
            <a:grpSpLocks/>
          </p:cNvGrpSpPr>
          <p:nvPr/>
        </p:nvGrpSpPr>
        <p:grpSpPr bwMode="auto">
          <a:xfrm rot="1255596">
            <a:off x="3027363" y="2266071"/>
            <a:ext cx="1311275" cy="554037"/>
            <a:chOff x="2915816" y="2649650"/>
            <a:chExt cx="4798364" cy="3193829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E82CDBA-4B4B-2645-9F45-B7BAAC637520}"/>
                </a:ext>
              </a:extLst>
            </p:cNvPr>
            <p:cNvSpPr/>
            <p:nvPr/>
          </p:nvSpPr>
          <p:spPr>
            <a:xfrm>
              <a:off x="2915816" y="2649650"/>
              <a:ext cx="4798364" cy="3193829"/>
            </a:xfrm>
            <a:custGeom>
              <a:avLst/>
              <a:gdLst>
                <a:gd name="connsiteX0" fmla="*/ 0 w 6058994"/>
                <a:gd name="connsiteY0" fmla="*/ 2674558 h 3193829"/>
                <a:gd name="connsiteX1" fmla="*/ 1260630 w 6058994"/>
                <a:gd name="connsiteY1" fmla="*/ 2772212 h 3193829"/>
                <a:gd name="connsiteX2" fmla="*/ 2148397 w 6058994"/>
                <a:gd name="connsiteY2" fmla="*/ 2923132 h 3193829"/>
                <a:gd name="connsiteX3" fmla="*/ 3062797 w 6058994"/>
                <a:gd name="connsiteY3" fmla="*/ 3100686 h 3193829"/>
                <a:gd name="connsiteX4" fmla="*/ 4252404 w 6058994"/>
                <a:gd name="connsiteY4" fmla="*/ 3162830 h 3193829"/>
                <a:gd name="connsiteX5" fmla="*/ 3604334 w 6058994"/>
                <a:gd name="connsiteY5" fmla="*/ 2603536 h 3193829"/>
                <a:gd name="connsiteX6" fmla="*/ 3000653 w 6058994"/>
                <a:gd name="connsiteY6" fmla="*/ 2257307 h 3193829"/>
                <a:gd name="connsiteX7" fmla="*/ 2343705 w 6058994"/>
                <a:gd name="connsiteY7" fmla="*/ 1857812 h 3193829"/>
                <a:gd name="connsiteX8" fmla="*/ 1828800 w 6058994"/>
                <a:gd name="connsiteY8" fmla="*/ 1351785 h 3193829"/>
                <a:gd name="connsiteX9" fmla="*/ 3071674 w 6058994"/>
                <a:gd name="connsiteY9" fmla="*/ 1431684 h 3193829"/>
                <a:gd name="connsiteX10" fmla="*/ 3915053 w 6058994"/>
                <a:gd name="connsiteY10" fmla="*/ 1609237 h 3193829"/>
                <a:gd name="connsiteX11" fmla="*/ 4864964 w 6058994"/>
                <a:gd name="connsiteY11" fmla="*/ 1769035 h 3193829"/>
                <a:gd name="connsiteX12" fmla="*/ 6045694 w 6058994"/>
                <a:gd name="connsiteY12" fmla="*/ 1848934 h 3193829"/>
                <a:gd name="connsiteX13" fmla="*/ 5459767 w 6058994"/>
                <a:gd name="connsiteY13" fmla="*/ 1325152 h 3193829"/>
                <a:gd name="connsiteX14" fmla="*/ 4820575 w 6058994"/>
                <a:gd name="connsiteY14" fmla="*/ 943412 h 3193829"/>
                <a:gd name="connsiteX15" fmla="*/ 4136995 w 6058994"/>
                <a:gd name="connsiteY15" fmla="*/ 526162 h 3193829"/>
                <a:gd name="connsiteX16" fmla="*/ 3613212 w 6058994"/>
                <a:gd name="connsiteY16" fmla="*/ 20134 h 3193829"/>
                <a:gd name="connsiteX17" fmla="*/ 4838331 w 6058994"/>
                <a:gd name="connsiteY17" fmla="*/ 117789 h 3193829"/>
                <a:gd name="connsiteX18" fmla="*/ 5717220 w 6058994"/>
                <a:gd name="connsiteY18" fmla="*/ 277587 h 3193829"/>
                <a:gd name="connsiteX0" fmla="*/ 0 w 5703887"/>
                <a:gd name="connsiteY0" fmla="*/ 2923133 h 3193829"/>
                <a:gd name="connsiteX1" fmla="*/ 905523 w 5703887"/>
                <a:gd name="connsiteY1" fmla="*/ 2772212 h 3193829"/>
                <a:gd name="connsiteX2" fmla="*/ 1793290 w 5703887"/>
                <a:gd name="connsiteY2" fmla="*/ 2923132 h 3193829"/>
                <a:gd name="connsiteX3" fmla="*/ 2707690 w 5703887"/>
                <a:gd name="connsiteY3" fmla="*/ 3100686 h 3193829"/>
                <a:gd name="connsiteX4" fmla="*/ 3897297 w 5703887"/>
                <a:gd name="connsiteY4" fmla="*/ 3162830 h 3193829"/>
                <a:gd name="connsiteX5" fmla="*/ 3249227 w 5703887"/>
                <a:gd name="connsiteY5" fmla="*/ 2603536 h 3193829"/>
                <a:gd name="connsiteX6" fmla="*/ 2645546 w 5703887"/>
                <a:gd name="connsiteY6" fmla="*/ 2257307 h 3193829"/>
                <a:gd name="connsiteX7" fmla="*/ 1988598 w 5703887"/>
                <a:gd name="connsiteY7" fmla="*/ 1857812 h 3193829"/>
                <a:gd name="connsiteX8" fmla="*/ 1473693 w 5703887"/>
                <a:gd name="connsiteY8" fmla="*/ 1351785 h 3193829"/>
                <a:gd name="connsiteX9" fmla="*/ 2716567 w 5703887"/>
                <a:gd name="connsiteY9" fmla="*/ 1431684 h 3193829"/>
                <a:gd name="connsiteX10" fmla="*/ 3559946 w 5703887"/>
                <a:gd name="connsiteY10" fmla="*/ 1609237 h 3193829"/>
                <a:gd name="connsiteX11" fmla="*/ 4509857 w 5703887"/>
                <a:gd name="connsiteY11" fmla="*/ 1769035 h 3193829"/>
                <a:gd name="connsiteX12" fmla="*/ 5690587 w 5703887"/>
                <a:gd name="connsiteY12" fmla="*/ 1848934 h 3193829"/>
                <a:gd name="connsiteX13" fmla="*/ 5104660 w 5703887"/>
                <a:gd name="connsiteY13" fmla="*/ 1325152 h 3193829"/>
                <a:gd name="connsiteX14" fmla="*/ 4465468 w 5703887"/>
                <a:gd name="connsiteY14" fmla="*/ 943412 h 3193829"/>
                <a:gd name="connsiteX15" fmla="*/ 3781888 w 5703887"/>
                <a:gd name="connsiteY15" fmla="*/ 526162 h 3193829"/>
                <a:gd name="connsiteX16" fmla="*/ 3258105 w 5703887"/>
                <a:gd name="connsiteY16" fmla="*/ 20134 h 3193829"/>
                <a:gd name="connsiteX17" fmla="*/ 4483224 w 5703887"/>
                <a:gd name="connsiteY17" fmla="*/ 117789 h 3193829"/>
                <a:gd name="connsiteX18" fmla="*/ 5362113 w 5703887"/>
                <a:gd name="connsiteY18" fmla="*/ 277587 h 3193829"/>
                <a:gd name="connsiteX0" fmla="*/ 0 w 5517455"/>
                <a:gd name="connsiteY0" fmla="*/ 3065176 h 3193829"/>
                <a:gd name="connsiteX1" fmla="*/ 719091 w 5517455"/>
                <a:gd name="connsiteY1" fmla="*/ 2772212 h 3193829"/>
                <a:gd name="connsiteX2" fmla="*/ 1606858 w 5517455"/>
                <a:gd name="connsiteY2" fmla="*/ 2923132 h 3193829"/>
                <a:gd name="connsiteX3" fmla="*/ 2521258 w 5517455"/>
                <a:gd name="connsiteY3" fmla="*/ 3100686 h 3193829"/>
                <a:gd name="connsiteX4" fmla="*/ 3710865 w 5517455"/>
                <a:gd name="connsiteY4" fmla="*/ 3162830 h 3193829"/>
                <a:gd name="connsiteX5" fmla="*/ 3062795 w 5517455"/>
                <a:gd name="connsiteY5" fmla="*/ 2603536 h 3193829"/>
                <a:gd name="connsiteX6" fmla="*/ 2459114 w 5517455"/>
                <a:gd name="connsiteY6" fmla="*/ 2257307 h 3193829"/>
                <a:gd name="connsiteX7" fmla="*/ 1802166 w 5517455"/>
                <a:gd name="connsiteY7" fmla="*/ 1857812 h 3193829"/>
                <a:gd name="connsiteX8" fmla="*/ 1287261 w 5517455"/>
                <a:gd name="connsiteY8" fmla="*/ 1351785 h 3193829"/>
                <a:gd name="connsiteX9" fmla="*/ 2530135 w 5517455"/>
                <a:gd name="connsiteY9" fmla="*/ 1431684 h 3193829"/>
                <a:gd name="connsiteX10" fmla="*/ 3373514 w 5517455"/>
                <a:gd name="connsiteY10" fmla="*/ 1609237 h 3193829"/>
                <a:gd name="connsiteX11" fmla="*/ 4323425 w 5517455"/>
                <a:gd name="connsiteY11" fmla="*/ 1769035 h 3193829"/>
                <a:gd name="connsiteX12" fmla="*/ 5504155 w 5517455"/>
                <a:gd name="connsiteY12" fmla="*/ 1848934 h 3193829"/>
                <a:gd name="connsiteX13" fmla="*/ 4918228 w 5517455"/>
                <a:gd name="connsiteY13" fmla="*/ 1325152 h 3193829"/>
                <a:gd name="connsiteX14" fmla="*/ 4279036 w 5517455"/>
                <a:gd name="connsiteY14" fmla="*/ 943412 h 3193829"/>
                <a:gd name="connsiteX15" fmla="*/ 3595456 w 5517455"/>
                <a:gd name="connsiteY15" fmla="*/ 526162 h 3193829"/>
                <a:gd name="connsiteX16" fmla="*/ 3071673 w 5517455"/>
                <a:gd name="connsiteY16" fmla="*/ 20134 h 3193829"/>
                <a:gd name="connsiteX17" fmla="*/ 4296792 w 5517455"/>
                <a:gd name="connsiteY17" fmla="*/ 117789 h 3193829"/>
                <a:gd name="connsiteX18" fmla="*/ 5175681 w 5517455"/>
                <a:gd name="connsiteY18" fmla="*/ 277587 h 3193829"/>
                <a:gd name="connsiteX0" fmla="*/ 0 w 4798364"/>
                <a:gd name="connsiteY0" fmla="*/ 2772212 h 3193829"/>
                <a:gd name="connsiteX1" fmla="*/ 887767 w 4798364"/>
                <a:gd name="connsiteY1" fmla="*/ 2923132 h 3193829"/>
                <a:gd name="connsiteX2" fmla="*/ 1802167 w 4798364"/>
                <a:gd name="connsiteY2" fmla="*/ 3100686 h 3193829"/>
                <a:gd name="connsiteX3" fmla="*/ 2991774 w 4798364"/>
                <a:gd name="connsiteY3" fmla="*/ 3162830 h 3193829"/>
                <a:gd name="connsiteX4" fmla="*/ 2343704 w 4798364"/>
                <a:gd name="connsiteY4" fmla="*/ 2603536 h 3193829"/>
                <a:gd name="connsiteX5" fmla="*/ 1740023 w 4798364"/>
                <a:gd name="connsiteY5" fmla="*/ 2257307 h 3193829"/>
                <a:gd name="connsiteX6" fmla="*/ 1083075 w 4798364"/>
                <a:gd name="connsiteY6" fmla="*/ 1857812 h 3193829"/>
                <a:gd name="connsiteX7" fmla="*/ 568170 w 4798364"/>
                <a:gd name="connsiteY7" fmla="*/ 1351785 h 3193829"/>
                <a:gd name="connsiteX8" fmla="*/ 1811044 w 4798364"/>
                <a:gd name="connsiteY8" fmla="*/ 1431684 h 3193829"/>
                <a:gd name="connsiteX9" fmla="*/ 2654423 w 4798364"/>
                <a:gd name="connsiteY9" fmla="*/ 1609237 h 3193829"/>
                <a:gd name="connsiteX10" fmla="*/ 3604334 w 4798364"/>
                <a:gd name="connsiteY10" fmla="*/ 1769035 h 3193829"/>
                <a:gd name="connsiteX11" fmla="*/ 4785064 w 4798364"/>
                <a:gd name="connsiteY11" fmla="*/ 1848934 h 3193829"/>
                <a:gd name="connsiteX12" fmla="*/ 4199137 w 4798364"/>
                <a:gd name="connsiteY12" fmla="*/ 1325152 h 3193829"/>
                <a:gd name="connsiteX13" fmla="*/ 3559945 w 4798364"/>
                <a:gd name="connsiteY13" fmla="*/ 943412 h 3193829"/>
                <a:gd name="connsiteX14" fmla="*/ 2876365 w 4798364"/>
                <a:gd name="connsiteY14" fmla="*/ 526162 h 3193829"/>
                <a:gd name="connsiteX15" fmla="*/ 2352582 w 4798364"/>
                <a:gd name="connsiteY15" fmla="*/ 20134 h 3193829"/>
                <a:gd name="connsiteX16" fmla="*/ 3577701 w 4798364"/>
                <a:gd name="connsiteY16" fmla="*/ 117789 h 3193829"/>
                <a:gd name="connsiteX17" fmla="*/ 4456590 w 4798364"/>
                <a:gd name="connsiteY17" fmla="*/ 277587 h 319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98364" h="3193829">
                  <a:moveTo>
                    <a:pt x="0" y="2772212"/>
                  </a:moveTo>
                  <a:cubicBezTo>
                    <a:pt x="267810" y="2748538"/>
                    <a:pt x="587406" y="2868386"/>
                    <a:pt x="887767" y="2923132"/>
                  </a:cubicBezTo>
                  <a:cubicBezTo>
                    <a:pt x="1188128" y="2977878"/>
                    <a:pt x="1451499" y="3060736"/>
                    <a:pt x="1802167" y="3100686"/>
                  </a:cubicBezTo>
                  <a:cubicBezTo>
                    <a:pt x="2152835" y="3140636"/>
                    <a:pt x="2901518" y="3245688"/>
                    <a:pt x="2991774" y="3162830"/>
                  </a:cubicBezTo>
                  <a:cubicBezTo>
                    <a:pt x="3082030" y="3079972"/>
                    <a:pt x="2552329" y="2754456"/>
                    <a:pt x="2343704" y="2603536"/>
                  </a:cubicBezTo>
                  <a:cubicBezTo>
                    <a:pt x="2135079" y="2452616"/>
                    <a:pt x="1950128" y="2381594"/>
                    <a:pt x="1740023" y="2257307"/>
                  </a:cubicBezTo>
                  <a:cubicBezTo>
                    <a:pt x="1529918" y="2133020"/>
                    <a:pt x="1278384" y="2008732"/>
                    <a:pt x="1083075" y="1857812"/>
                  </a:cubicBezTo>
                  <a:cubicBezTo>
                    <a:pt x="887766" y="1706892"/>
                    <a:pt x="446842" y="1422806"/>
                    <a:pt x="568170" y="1351785"/>
                  </a:cubicBezTo>
                  <a:cubicBezTo>
                    <a:pt x="689498" y="1280764"/>
                    <a:pt x="1463335" y="1388775"/>
                    <a:pt x="1811044" y="1431684"/>
                  </a:cubicBezTo>
                  <a:cubicBezTo>
                    <a:pt x="2158753" y="1474593"/>
                    <a:pt x="2355541" y="1553012"/>
                    <a:pt x="2654423" y="1609237"/>
                  </a:cubicBezTo>
                  <a:cubicBezTo>
                    <a:pt x="2953305" y="1665462"/>
                    <a:pt x="3249227" y="1729086"/>
                    <a:pt x="3604334" y="1769035"/>
                  </a:cubicBezTo>
                  <a:cubicBezTo>
                    <a:pt x="3959441" y="1808984"/>
                    <a:pt x="4685930" y="1922914"/>
                    <a:pt x="4785064" y="1848934"/>
                  </a:cubicBezTo>
                  <a:cubicBezTo>
                    <a:pt x="4884198" y="1774954"/>
                    <a:pt x="4403323" y="1476072"/>
                    <a:pt x="4199137" y="1325152"/>
                  </a:cubicBezTo>
                  <a:cubicBezTo>
                    <a:pt x="3994951" y="1174232"/>
                    <a:pt x="3559945" y="943412"/>
                    <a:pt x="3559945" y="943412"/>
                  </a:cubicBezTo>
                  <a:cubicBezTo>
                    <a:pt x="3339483" y="810247"/>
                    <a:pt x="3077592" y="680042"/>
                    <a:pt x="2876365" y="526162"/>
                  </a:cubicBezTo>
                  <a:cubicBezTo>
                    <a:pt x="2675138" y="372282"/>
                    <a:pt x="2235693" y="88196"/>
                    <a:pt x="2352582" y="20134"/>
                  </a:cubicBezTo>
                  <a:cubicBezTo>
                    <a:pt x="2469471" y="-47928"/>
                    <a:pt x="3227033" y="74880"/>
                    <a:pt x="3577701" y="117789"/>
                  </a:cubicBezTo>
                  <a:cubicBezTo>
                    <a:pt x="3928369" y="160698"/>
                    <a:pt x="4192479" y="219142"/>
                    <a:pt x="4456590" y="277587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750" dirty="0"/>
            </a:p>
          </p:txBody>
        </p:sp>
        <p:cxnSp>
          <p:nvCxnSpPr>
            <p:cNvPr id="3" name="Straight Arrow Connector 24">
              <a:extLst>
                <a:ext uri="{FF2B5EF4-FFF2-40B4-BE49-F238E27FC236}">
                  <a16:creationId xmlns:a16="http://schemas.microsoft.com/office/drawing/2014/main" id="{D50397CF-0DA7-9C4A-9AE7-34C926F0DE3A}"/>
                </a:ext>
              </a:extLst>
            </p:cNvPr>
            <p:cNvCxnSpPr>
              <a:cxnSpLocks noChangeShapeType="1"/>
              <a:endCxn id="24" idx="0"/>
            </p:cNvCxnSpPr>
            <p:nvPr/>
          </p:nvCxnSpPr>
          <p:spPr bwMode="auto">
            <a:xfrm flipH="1">
              <a:off x="3171721" y="2642495"/>
              <a:ext cx="4536950" cy="257153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</p:grpSp>
      <p:sp>
        <p:nvSpPr>
          <p:cNvPr id="30734" name="Slide Number Placeholder 1">
            <a:extLst>
              <a:ext uri="{FF2B5EF4-FFF2-40B4-BE49-F238E27FC236}">
                <a16:creationId xmlns:a16="http://schemas.microsoft.com/office/drawing/2014/main" id="{4B246A2F-B87F-8544-BE6C-70F23FB8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C495F1-28A3-8E4A-AC35-A8304A6FFEC6}" type="slidenum">
              <a:rPr lang="en-US" altLang="en-US" b="0"/>
              <a:pPr/>
              <a:t>11</a:t>
            </a:fld>
            <a:endParaRPr lang="en-US" altLang="en-US" b="0"/>
          </a:p>
        </p:txBody>
      </p:sp>
      <p:sp>
        <p:nvSpPr>
          <p:cNvPr id="34831" name="TextBox 18">
            <a:extLst>
              <a:ext uri="{FF2B5EF4-FFF2-40B4-BE49-F238E27FC236}">
                <a16:creationId xmlns:a16="http://schemas.microsoft.com/office/drawing/2014/main" id="{C1739FB2-F2E0-104B-BA9A-416B065D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78" y="4341861"/>
            <a:ext cx="106778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500" dirty="0"/>
              <a:t>                 </a:t>
            </a:r>
            <a:r>
              <a:rPr lang="en-GB" altLang="en-US" sz="2800" dirty="0"/>
              <a:t>FOLDING VELOCITY:  800µm in 20µsec  =   ±40m/s.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/>
              <a:t>     If measure phase to 1deg accuracy,   better than 0.25m/s  </a:t>
            </a:r>
          </a:p>
        </p:txBody>
      </p:sp>
      <p:sp>
        <p:nvSpPr>
          <p:cNvPr id="34832" name="TextBox 3">
            <a:extLst>
              <a:ext uri="{FF2B5EF4-FFF2-40B4-BE49-F238E27FC236}">
                <a16:creationId xmlns:a16="http://schemas.microsoft.com/office/drawing/2014/main" id="{77758983-DB12-4E4D-995B-7C76FE524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2954338"/>
            <a:ext cx="543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33CC"/>
                </a:solidFill>
              </a:rPr>
              <a:t>V Pulse </a:t>
            </a:r>
            <a:r>
              <a:rPr lang="en-GB" altLang="en-US" sz="1800" dirty="0"/>
              <a:t>20µs later</a:t>
            </a:r>
          </a:p>
        </p:txBody>
      </p:sp>
      <p:sp>
        <p:nvSpPr>
          <p:cNvPr id="30738" name="TextBox 26">
            <a:extLst>
              <a:ext uri="{FF2B5EF4-FFF2-40B4-BE49-F238E27FC236}">
                <a16:creationId xmlns:a16="http://schemas.microsoft.com/office/drawing/2014/main" id="{2D79BB68-024B-5C41-85A7-53ACB7B16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426" y="2063750"/>
            <a:ext cx="506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100">
                <a:solidFill>
                  <a:srgbClr val="FF0000"/>
                </a:solidFill>
              </a:rPr>
              <a:t>φ</a:t>
            </a:r>
            <a:r>
              <a:rPr lang="en-US" sz="2100" baseline="-25000">
                <a:solidFill>
                  <a:srgbClr val="FF0000"/>
                </a:solidFill>
              </a:rPr>
              <a:t>H</a:t>
            </a:r>
            <a:endParaRPr lang="en-GB" sz="2100">
              <a:solidFill>
                <a:srgbClr val="FF0000"/>
              </a:solidFill>
            </a:endParaRPr>
          </a:p>
          <a:p>
            <a:pPr>
              <a:defRPr/>
            </a:pPr>
            <a:endParaRPr lang="en-GB" sz="1500"/>
          </a:p>
          <a:p>
            <a:pPr>
              <a:defRPr/>
            </a:pPr>
            <a:endParaRPr lang="en-US" sz="750"/>
          </a:p>
        </p:txBody>
      </p:sp>
      <p:sp>
        <p:nvSpPr>
          <p:cNvPr id="34835" name="TextBox 28">
            <a:extLst>
              <a:ext uri="{FF2B5EF4-FFF2-40B4-BE49-F238E27FC236}">
                <a16:creationId xmlns:a16="http://schemas.microsoft.com/office/drawing/2014/main" id="{495350BF-0D5C-7A4F-BA9E-903750713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701" y="3862133"/>
            <a:ext cx="26384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 err="1">
                <a:solidFill>
                  <a:srgbClr val="0033CC"/>
                </a:solidFill>
              </a:rPr>
              <a:t>φ</a:t>
            </a:r>
            <a:r>
              <a:rPr lang="en-US" altLang="en-US" sz="2100" baseline="-25000" dirty="0" err="1">
                <a:solidFill>
                  <a:srgbClr val="0033CC"/>
                </a:solidFill>
              </a:rPr>
              <a:t>V</a:t>
            </a:r>
            <a:r>
              <a:rPr lang="en-US" altLang="en-US" sz="2100" baseline="-25000" dirty="0">
                <a:solidFill>
                  <a:srgbClr val="0033CC"/>
                </a:solidFill>
              </a:rPr>
              <a:t>  </a:t>
            </a:r>
            <a:r>
              <a:rPr lang="en-GB" altLang="en-US" sz="2100" dirty="0"/>
              <a:t>=  </a:t>
            </a:r>
            <a:r>
              <a:rPr lang="en-US" altLang="en-US" sz="2100" dirty="0" err="1">
                <a:solidFill>
                  <a:srgbClr val="FF0000"/>
                </a:solidFill>
              </a:rPr>
              <a:t>φ</a:t>
            </a:r>
            <a:r>
              <a:rPr lang="en-US" altLang="en-US" sz="2100" baseline="-25000" dirty="0" err="1">
                <a:solidFill>
                  <a:srgbClr val="FF0000"/>
                </a:solidFill>
              </a:rPr>
              <a:t>H</a:t>
            </a:r>
            <a:r>
              <a:rPr lang="en-US" altLang="en-US" sz="2100" baseline="-25000" dirty="0">
                <a:solidFill>
                  <a:srgbClr val="FF0000"/>
                </a:solidFill>
              </a:rPr>
              <a:t> </a:t>
            </a:r>
            <a:r>
              <a:rPr lang="en-GB" altLang="en-US" sz="21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+ 180</a:t>
            </a:r>
            <a:r>
              <a:rPr lang="en-GB" altLang="en-US" sz="2100" dirty="0">
                <a:solidFill>
                  <a:srgbClr val="FF0000"/>
                </a:solidFill>
                <a:sym typeface="Symbol" pitchFamily="2" charset="2"/>
              </a:rPr>
              <a:t>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cxnSp>
        <p:nvCxnSpPr>
          <p:cNvPr id="34836" name="Straight Arrow Connector 4">
            <a:extLst>
              <a:ext uri="{FF2B5EF4-FFF2-40B4-BE49-F238E27FC236}">
                <a16:creationId xmlns:a16="http://schemas.microsoft.com/office/drawing/2014/main" id="{58DDD8DB-403E-E44A-9831-A6828DBEBF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42538" y="2446338"/>
            <a:ext cx="17462" cy="1535112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7" name="TextBox 5">
            <a:extLst>
              <a:ext uri="{FF2B5EF4-FFF2-40B4-BE49-F238E27FC236}">
                <a16:creationId xmlns:a16="http://schemas.microsoft.com/office/drawing/2014/main" id="{5697A4F4-04E6-7D4F-9E87-472D990FB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014" y="1898650"/>
            <a:ext cx="828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/>
              <a:t>TIME</a:t>
            </a:r>
          </a:p>
        </p:txBody>
      </p:sp>
      <p:sp>
        <p:nvSpPr>
          <p:cNvPr id="34838" name="TextBox 3">
            <a:extLst>
              <a:ext uri="{FF2B5EF4-FFF2-40B4-BE49-F238E27FC236}">
                <a16:creationId xmlns:a16="http://schemas.microsoft.com/office/drawing/2014/main" id="{B2502297-A15A-E340-AEFC-19DF6A2DD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-41823"/>
            <a:ext cx="121919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93688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GB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94GHz  FROM SPACE? POLARISATION DIVERSITY PULSE PAIR “PDPP</a:t>
            </a:r>
          </a:p>
          <a:p>
            <a:pPr lvl="1"/>
            <a:r>
              <a:rPr lang="en-GB" sz="2400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We need folding velocity of </a:t>
            </a:r>
            <a:r>
              <a:rPr lang="en-GB" altLang="en-US" sz="2400" dirty="0"/>
              <a:t>±40m/s,  pulse separation</a:t>
            </a:r>
            <a:r>
              <a:rPr lang="en-GB" sz="2400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20µsec/ </a:t>
            </a:r>
            <a:r>
              <a:rPr lang="en-GB" sz="2400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3km</a:t>
            </a:r>
            <a:endParaRPr lang="en-GB" altLang="en-US" sz="2400" dirty="0"/>
          </a:p>
          <a:p>
            <a:pPr lvl="1" algn="ctr"/>
            <a:r>
              <a:rPr lang="en-GB" sz="2400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PDPP: Use two pulses  H &amp; V, effectively “labelled” H &amp; V, </a:t>
            </a:r>
          </a:p>
          <a:p>
            <a:pPr lvl="1" algn="ctr"/>
            <a:r>
              <a:rPr lang="en-GB" sz="2400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OK if they transmit, scatter and are received independently</a:t>
            </a:r>
            <a:r>
              <a:rPr lang="en-GB" sz="2800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3366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A1FB7-E010-B745-9837-4F7A5EFDA0D1}"/>
              </a:ext>
            </a:extLst>
          </p:cNvPr>
          <p:cNvSpPr txBox="1"/>
          <p:nvPr/>
        </p:nvSpPr>
        <p:spPr>
          <a:xfrm>
            <a:off x="288388" y="1800176"/>
            <a:ext cx="22122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PULSE SEPARATION</a:t>
            </a:r>
          </a:p>
          <a:p>
            <a:r>
              <a:rPr lang="en-US" b="1" dirty="0"/>
              <a:t>20</a:t>
            </a:r>
            <a:r>
              <a:rPr lang="en-GB" altLang="en-US" b="1" dirty="0"/>
              <a:t>µsec  OR  </a:t>
            </a:r>
          </a:p>
          <a:p>
            <a:r>
              <a:rPr lang="en-GB" altLang="en-US" b="1" dirty="0"/>
              <a:t>  3km slant path </a:t>
            </a:r>
          </a:p>
          <a:p>
            <a:r>
              <a:rPr lang="en-GB" altLang="en-US" b="1" dirty="0"/>
              <a:t>(2.3km in the vertical</a:t>
            </a:r>
          </a:p>
          <a:p>
            <a:endParaRPr lang="en-GB" b="1" dirty="0"/>
          </a:p>
          <a:p>
            <a:r>
              <a:rPr lang="en-GB" b="1" dirty="0"/>
              <a:t>In that </a:t>
            </a:r>
            <a:r>
              <a:rPr lang="en-GB" altLang="en-US" b="1" dirty="0"/>
              <a:t>20µsec</a:t>
            </a:r>
            <a:r>
              <a:rPr lang="en-GB" b="1" dirty="0"/>
              <a:t>s </a:t>
            </a:r>
          </a:p>
          <a:p>
            <a:r>
              <a:rPr lang="en-GB" b="1" dirty="0"/>
              <a:t>the target moves</a:t>
            </a:r>
          </a:p>
          <a:p>
            <a:r>
              <a:rPr lang="en-GB" b="1" dirty="0"/>
              <a:t>  </a:t>
            </a:r>
            <a:r>
              <a:rPr lang="en-GB" altLang="en-US" b="1" dirty="0">
                <a:sym typeface="Symbol" pitchFamily="2" charset="2"/>
              </a:rPr>
              <a:t>/4  </a:t>
            </a:r>
            <a:r>
              <a:rPr lang="en-US" b="1" dirty="0"/>
              <a:t>in range 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B9B43A5C-F5AD-774C-BC51-18F11A60A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1" y="1493085"/>
            <a:ext cx="1217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/>
              <a:t>RANGE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BA947-F748-CC4F-AC44-3D4F7F4E9016}"/>
              </a:ext>
            </a:extLst>
          </p:cNvPr>
          <p:cNvSpPr txBox="1"/>
          <p:nvPr/>
        </p:nvSpPr>
        <p:spPr>
          <a:xfrm>
            <a:off x="354278" y="5367474"/>
            <a:ext cx="10909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Max Line of sight wind expected +/-120 m/s  (</a:t>
            </a:r>
            <a:r>
              <a:rPr lang="en-US" sz="2800" b="1" dirty="0" err="1">
                <a:solidFill>
                  <a:srgbClr val="FF0000"/>
                </a:solidFill>
              </a:rPr>
              <a:t>horiz</a:t>
            </a:r>
            <a:r>
              <a:rPr lang="en-US" sz="2800" b="1" dirty="0">
                <a:solidFill>
                  <a:srgbClr val="FF0000"/>
                </a:solidFill>
              </a:rPr>
              <a:t> wind +/-150m/s)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                  One fold expected as a maximum.  Unfolding OK.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       (see next talk by Katia Lamer et al  on Doppler from space) </a:t>
            </a:r>
          </a:p>
        </p:txBody>
      </p:sp>
    </p:spTree>
    <p:extLst>
      <p:ext uri="{BB962C8B-B14F-4D97-AF65-F5344CB8AC3E}">
        <p14:creationId xmlns:p14="http://schemas.microsoft.com/office/powerpoint/2010/main" val="145289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FC5908-C1A8-F74B-B1A8-41989390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A picture containing outdoor, grass&#10;&#10;Description automatically generated">
            <a:extLst>
              <a:ext uri="{FF2B5EF4-FFF2-40B4-BE49-F238E27FC236}">
                <a16:creationId xmlns:a16="http://schemas.microsoft.com/office/drawing/2014/main" id="{923E7093-C4EA-3047-A04C-8CF21B84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70" y="2021332"/>
            <a:ext cx="3553153" cy="3042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4272DF-23C5-964A-A14F-D58DBD7F6E38}"/>
              </a:ext>
            </a:extLst>
          </p:cNvPr>
          <p:cNvSpPr txBox="1"/>
          <p:nvPr/>
        </p:nvSpPr>
        <p:spPr>
          <a:xfrm>
            <a:off x="367860" y="1423954"/>
            <a:ext cx="1145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GROUND BASED- CHILBOLTON UK                               CANADA   NCR CONVAIR 850  AIRCRAFT</a:t>
            </a:r>
          </a:p>
        </p:txBody>
      </p:sp>
      <p:pic>
        <p:nvPicPr>
          <p:cNvPr id="7" name="Picture 6" descr="A picture containing aircraft, different, airplane, transport&#10;&#10;Description automatically generated">
            <a:extLst>
              <a:ext uri="{FF2B5EF4-FFF2-40B4-BE49-F238E27FC236}">
                <a16:creationId xmlns:a16="http://schemas.microsoft.com/office/drawing/2014/main" id="{B94473F2-07CF-DF41-B90C-86EDBFB17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23" y="1929927"/>
            <a:ext cx="7478059" cy="30424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1E7AB6-2DF3-764B-A96A-9AE9567E223C}"/>
              </a:ext>
            </a:extLst>
          </p:cNvPr>
          <p:cNvSpPr txBox="1"/>
          <p:nvPr/>
        </p:nvSpPr>
        <p:spPr>
          <a:xfrm>
            <a:off x="44406" y="5090247"/>
            <a:ext cx="1224700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       MANY HOURS OF DATA TO CHECK PDPP DOPPLER GIVES RELIABLE WINDS</a:t>
            </a:r>
          </a:p>
          <a:p>
            <a:r>
              <a:rPr lang="en-US" sz="2400" dirty="0"/>
              <a:t>CROSS TALK.  DEPOLARISING TARGETS, PULSES 3km APART, VERY LARGE CHANGE IN Z OVER 3km, </a:t>
            </a:r>
          </a:p>
          <a:p>
            <a:r>
              <a:rPr lang="en-US" sz="2400" dirty="0"/>
              <a:t>        the return from the high Z regions  will give a </a:t>
            </a:r>
            <a:r>
              <a:rPr lang="en-US" sz="2400" dirty="0">
                <a:highlight>
                  <a:srgbClr val="FFFF00"/>
                </a:highlight>
              </a:rPr>
              <a:t>GHOST ECHOES IN THE LOW Z  REGION</a:t>
            </a:r>
          </a:p>
          <a:p>
            <a:r>
              <a:rPr lang="en-US" sz="2400" dirty="0"/>
              <a:t>    </a:t>
            </a:r>
            <a:r>
              <a:rPr lang="en-US" sz="2400" dirty="0">
                <a:solidFill>
                  <a:srgbClr val="FF0000"/>
                </a:solidFill>
              </a:rPr>
              <a:t>Yes, but the cross-talk signal will have random phase  – MAKE WINDS NOISIER BUT NO BIAS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D444-2185-C54D-A62A-69DD5B47DDC6}"/>
              </a:ext>
            </a:extLst>
          </p:cNvPr>
          <p:cNvSpPr/>
          <p:nvPr/>
        </p:nvSpPr>
        <p:spPr>
          <a:xfrm>
            <a:off x="625159" y="54348"/>
            <a:ext cx="115668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ESA has funded 2 PDPP systems: one ground based and one airborne on the Canadian </a:t>
            </a:r>
            <a:r>
              <a:rPr lang="en-GB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Convair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 850</a:t>
            </a:r>
          </a:p>
          <a:p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     They transmit H-V 20</a:t>
            </a:r>
            <a:r>
              <a:rPr lang="en-US" altLang="en-US" sz="2000" b="1" dirty="0" err="1">
                <a:solidFill>
                  <a:srgbClr val="0070C0"/>
                </a:solidFill>
              </a:rPr>
              <a:t>μ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s pulse pairs alternating with from 250</a:t>
            </a:r>
            <a:r>
              <a:rPr lang="en-US" altLang="en-US" sz="2000" b="1" dirty="0" err="1">
                <a:solidFill>
                  <a:srgbClr val="0070C0"/>
                </a:solidFill>
              </a:rPr>
              <a:t>μ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sec H-H pulse pairs,  the </a:t>
            </a:r>
            <a:r>
              <a:rPr lang="en-GB" sz="20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TRUTH</a:t>
            </a:r>
            <a:r>
              <a:rPr lang="en-GB" sz="2000" b="1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.</a:t>
            </a:r>
            <a:br>
              <a:rPr lang="en-GB" sz="2000" b="1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</a:br>
            <a:r>
              <a:rPr lang="en-GB" sz="2000" b="1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           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Extensive observations confirm the PDPP velocity is the same as PP velocity. </a:t>
            </a:r>
            <a:b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</a:b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    EXACTLY THE SAME PDPP SYSTEM WILL BE USED ON THE WIVERN SATELLITE </a:t>
            </a:r>
            <a:b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59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6AB81-3AE7-814C-B821-9527FF39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E091C6-0DFA-E64D-BA73-8F2E53BB9F46}"/>
              </a:ext>
            </a:extLst>
          </p:cNvPr>
          <p:cNvSpPr txBox="1"/>
          <p:nvPr/>
        </p:nvSpPr>
        <p:spPr>
          <a:xfrm>
            <a:off x="331470" y="497205"/>
            <a:ext cx="1127866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INDUSTRY STUDIES FOR WIVERN</a:t>
            </a:r>
          </a:p>
          <a:p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Antenna pointing knowledge – need to remove the sinusoidal</a:t>
            </a:r>
          </a:p>
          <a:p>
            <a:r>
              <a:rPr lang="en-US" sz="3200" dirty="0"/>
              <a:t> component of the satellite motions  having amplitude  5000 m/s</a:t>
            </a:r>
          </a:p>
          <a:p>
            <a:r>
              <a:rPr lang="en-US" sz="3200" dirty="0"/>
              <a:t>Need pointing knowledge to about 40urad (3-sigma) in 10secs.</a:t>
            </a:r>
          </a:p>
          <a:p>
            <a:r>
              <a:rPr lang="en-US" sz="3200" dirty="0"/>
              <a:t>   </a:t>
            </a:r>
          </a:p>
          <a:p>
            <a:r>
              <a:rPr lang="en-US" sz="3200" dirty="0"/>
              <a:t>      TED (Thermoelastic Deformation) and Vibration of Antenna.</a:t>
            </a:r>
          </a:p>
          <a:p>
            <a:endParaRPr lang="en-US" sz="3200" dirty="0"/>
          </a:p>
          <a:p>
            <a:pPr marL="514350" indent="-514350">
              <a:buAutoNum type="arabicPeriod" startAt="2"/>
            </a:pPr>
            <a:r>
              <a:rPr lang="en-US" sz="3200" dirty="0"/>
              <a:t>Free Space Rotary Joint to feed H and V pulses to the antenna</a:t>
            </a:r>
          </a:p>
          <a:p>
            <a:r>
              <a:rPr lang="en-US" sz="3200" dirty="0"/>
              <a:t>          Breadboard system has been tested.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292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B9267F-2375-CB45-814D-B49E2F7FEA4A}"/>
              </a:ext>
            </a:extLst>
          </p:cNvPr>
          <p:cNvSpPr txBox="1"/>
          <p:nvPr/>
        </p:nvSpPr>
        <p:spPr>
          <a:xfrm>
            <a:off x="566473" y="136525"/>
            <a:ext cx="11128496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THUS FAR THREE RADARS HAVE ESTIMATED RAINFALL FROM SPACE:</a:t>
            </a:r>
            <a:endParaRPr lang="en-US" sz="2800" dirty="0"/>
          </a:p>
          <a:p>
            <a:r>
              <a:rPr lang="en-US" sz="2400" b="1" dirty="0"/>
              <a:t>TRMM</a:t>
            </a:r>
            <a:r>
              <a:rPr lang="en-US" sz="2400" dirty="0"/>
              <a:t>   Nov 1997-April 2005    +/- 35deg N and S</a:t>
            </a:r>
          </a:p>
          <a:p>
            <a:r>
              <a:rPr lang="en-US" sz="2400" dirty="0"/>
              <a:t>        13.8GHz  (Ku)                                   V resolution 250m</a:t>
            </a:r>
          </a:p>
          <a:p>
            <a:r>
              <a:rPr lang="en-US" sz="2400" dirty="0"/>
              <a:t>         Swath 220km,   footprint 4.3km at nadir. </a:t>
            </a:r>
          </a:p>
          <a:p>
            <a:r>
              <a:rPr lang="en-US" sz="2400" dirty="0"/>
              <a:t>         Rainfall  “2A-25”  from Z profile and PIA (path integrated attenuation)  ocean only </a:t>
            </a:r>
          </a:p>
          <a:p>
            <a:endParaRPr lang="en-US" sz="2400" dirty="0"/>
          </a:p>
          <a:p>
            <a:r>
              <a:rPr lang="en-US" sz="2400" b="1" dirty="0"/>
              <a:t>GPM</a:t>
            </a:r>
            <a:r>
              <a:rPr lang="en-US" sz="2400" dirty="0"/>
              <a:t>    2014 -      </a:t>
            </a:r>
          </a:p>
          <a:p>
            <a:r>
              <a:rPr lang="en-US" sz="2400" dirty="0"/>
              <a:t>         13.8GHz  (Ku)   and 35.8km (Ka)  V resolution 250m</a:t>
            </a:r>
          </a:p>
          <a:p>
            <a:r>
              <a:rPr lang="en-US" sz="2400" dirty="0"/>
              <a:t>         Swath 125km for dual frequency    Footprint  ~ 4km </a:t>
            </a:r>
          </a:p>
          <a:p>
            <a:r>
              <a:rPr lang="en-US" sz="2400" dirty="0"/>
              <a:t>          Rainfall   “</a:t>
            </a:r>
            <a:r>
              <a:rPr lang="en-US" sz="2400" dirty="0" err="1"/>
              <a:t>KuPR</a:t>
            </a:r>
            <a:r>
              <a:rPr lang="en-US" sz="2400" dirty="0"/>
              <a:t>”   “</a:t>
            </a:r>
            <a:r>
              <a:rPr lang="en-US" sz="2400" dirty="0" err="1"/>
              <a:t>KaPR</a:t>
            </a:r>
            <a:r>
              <a:rPr lang="en-US" sz="2400" dirty="0"/>
              <a:t>”   and DPR    using Z profiles and PIA</a:t>
            </a:r>
          </a:p>
          <a:p>
            <a:r>
              <a:rPr lang="en-US" sz="2400" dirty="0"/>
              <a:t> </a:t>
            </a:r>
          </a:p>
          <a:p>
            <a:r>
              <a:rPr lang="en-US" sz="2400" b="1" dirty="0" err="1"/>
              <a:t>CloudSat</a:t>
            </a:r>
            <a:r>
              <a:rPr lang="en-US" sz="2400" dirty="0"/>
              <a:t>   2006-               Nadir pointing    (same as </a:t>
            </a:r>
            <a:r>
              <a:rPr lang="en-US" sz="2400" dirty="0" err="1"/>
              <a:t>EarthCARE</a:t>
            </a:r>
            <a:r>
              <a:rPr lang="en-US" sz="2400" dirty="0"/>
              <a:t> to be launched 2023)</a:t>
            </a:r>
          </a:p>
          <a:p>
            <a:r>
              <a:rPr lang="en-US" sz="2400" dirty="0"/>
              <a:t>    94GHz   V </a:t>
            </a:r>
            <a:r>
              <a:rPr lang="en-US" sz="2400" dirty="0" err="1"/>
              <a:t>resoln</a:t>
            </a:r>
            <a:r>
              <a:rPr lang="en-US" sz="2400" dirty="0"/>
              <a:t>  500m    (same transmitter as proposed for WIVERN)</a:t>
            </a:r>
          </a:p>
          <a:p>
            <a:r>
              <a:rPr lang="en-US" sz="2400" dirty="0"/>
              <a:t>   Rain rates from PIA and Z profile.  Need to correct PIA for cloud water attenuation </a:t>
            </a:r>
          </a:p>
          <a:p>
            <a:r>
              <a:rPr lang="en-US" sz="2400" dirty="0"/>
              <a:t>      (</a:t>
            </a:r>
            <a:r>
              <a:rPr lang="en-US" sz="2400" dirty="0" err="1"/>
              <a:t>equiv</a:t>
            </a:r>
            <a:r>
              <a:rPr lang="en-US" sz="2400" dirty="0"/>
              <a:t> to about 0.5mm/</a:t>
            </a:r>
            <a:r>
              <a:rPr lang="en-US" sz="2400" dirty="0" err="1"/>
              <a:t>hr</a:t>
            </a:r>
            <a:r>
              <a:rPr lang="en-US" sz="2400" dirty="0"/>
              <a:t> of rain , but observations very scarce)</a:t>
            </a:r>
          </a:p>
          <a:p>
            <a:r>
              <a:rPr lang="en-US" sz="2400" dirty="0"/>
              <a:t>           and melting layer attenuation ~ 2 R dB  (also uncertain,  need more observations) </a:t>
            </a:r>
          </a:p>
          <a:p>
            <a:r>
              <a:rPr lang="en-US" sz="2400" dirty="0"/>
              <a:t>          where R is rain rate, and Rain attenuation  is ~ 1.7 dB/km (2-way) per mm/hr.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C2EF72-6FCD-E240-A7BD-7E83C851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4CCE9F5-28B0-2943-9FFD-382D4CDF9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53" y="0"/>
            <a:ext cx="10323922" cy="6144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41A443-BE6C-444F-92FA-F289714C13A5}"/>
              </a:ext>
            </a:extLst>
          </p:cNvPr>
          <p:cNvSpPr txBox="1"/>
          <p:nvPr/>
        </p:nvSpPr>
        <p:spPr>
          <a:xfrm>
            <a:off x="3065809" y="842963"/>
            <a:ext cx="589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STEPHENS ET AL.   2012 based on </a:t>
            </a:r>
            <a:r>
              <a:rPr lang="en-US" dirty="0" err="1">
                <a:solidFill>
                  <a:srgbClr val="FF0000"/>
                </a:solidFill>
              </a:rPr>
              <a:t>CloudSAT</a:t>
            </a:r>
            <a:r>
              <a:rPr lang="en-US" dirty="0">
                <a:solidFill>
                  <a:srgbClr val="FF0000"/>
                </a:solidFill>
              </a:rPr>
              <a:t> rain observations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74EAF-9B67-DF4D-9822-34B8B1AE8EF5}"/>
              </a:ext>
            </a:extLst>
          </p:cNvPr>
          <p:cNvSpPr txBox="1"/>
          <p:nvPr/>
        </p:nvSpPr>
        <p:spPr>
          <a:xfrm>
            <a:off x="286063" y="6183093"/>
            <a:ext cx="11255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LATENT HEAT FROM PRECIPITATION   </a:t>
            </a:r>
            <a:r>
              <a:rPr lang="en-US" sz="2000" dirty="0">
                <a:highlight>
                  <a:srgbClr val="FFFF00"/>
                </a:highlight>
              </a:rPr>
              <a:t>88 +/10 W/m</a:t>
            </a:r>
            <a:r>
              <a:rPr lang="en-US" sz="2000" baseline="30000" dirty="0">
                <a:highlight>
                  <a:srgbClr val="FFFF00"/>
                </a:highlight>
              </a:rPr>
              <a:t>2 </a:t>
            </a:r>
            <a:r>
              <a:rPr lang="en-US" sz="2000" baseline="30000" dirty="0"/>
              <a:t>         </a:t>
            </a:r>
            <a:r>
              <a:rPr lang="en-US" sz="2000" dirty="0"/>
              <a:t>  1mm/day is 29 W/m</a:t>
            </a:r>
            <a:r>
              <a:rPr lang="en-US" sz="2000" baseline="30000" dirty="0"/>
              <a:t>2    </a:t>
            </a:r>
            <a:r>
              <a:rPr lang="en-US" sz="2000" dirty="0"/>
              <a:t>(Av rain rate 3 mm/d)</a:t>
            </a:r>
            <a:r>
              <a:rPr lang="en-US" sz="2000" baseline="30000" dirty="0"/>
              <a:t>      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FC642-1732-CF46-805E-B857003D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2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4CCE9F5-28B0-2943-9FFD-382D4CDF9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5" y="1"/>
            <a:ext cx="6456218" cy="3526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574EAF-9B67-DF4D-9822-34B8B1AE8EF5}"/>
              </a:ext>
            </a:extLst>
          </p:cNvPr>
          <p:cNvSpPr txBox="1"/>
          <p:nvPr/>
        </p:nvSpPr>
        <p:spPr>
          <a:xfrm>
            <a:off x="182152" y="5438337"/>
            <a:ext cx="11255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LATENT HEAT FROM PRECIPITATION   </a:t>
            </a:r>
            <a:r>
              <a:rPr lang="en-US" sz="2000" dirty="0">
                <a:highlight>
                  <a:srgbClr val="FFFF00"/>
                </a:highlight>
              </a:rPr>
              <a:t>88 +/10 W/m</a:t>
            </a:r>
            <a:r>
              <a:rPr lang="en-US" sz="2000" baseline="30000" dirty="0">
                <a:highlight>
                  <a:srgbClr val="FFFF00"/>
                </a:highlight>
              </a:rPr>
              <a:t>2          </a:t>
            </a:r>
            <a:r>
              <a:rPr lang="en-US" sz="2000" dirty="0">
                <a:highlight>
                  <a:srgbClr val="FFFF00"/>
                </a:highlight>
              </a:rPr>
              <a:t>  </a:t>
            </a:r>
            <a:r>
              <a:rPr lang="en-US" sz="2000" dirty="0"/>
              <a:t>1mm/day is 29 W/m</a:t>
            </a:r>
            <a:r>
              <a:rPr lang="en-US" sz="2000" baseline="30000" dirty="0"/>
              <a:t>2    </a:t>
            </a:r>
            <a:r>
              <a:rPr lang="en-US" sz="2000" dirty="0"/>
              <a:t>(Av rain rate 3 mm/d)</a:t>
            </a:r>
            <a:r>
              <a:rPr lang="en-US" sz="2000" baseline="30000" dirty="0"/>
              <a:t>      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FC642-1732-CF46-805E-B857003D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CA07F-A1EC-0145-AE0A-BDE1BDFF2287}"/>
              </a:ext>
            </a:extLst>
          </p:cNvPr>
          <p:cNvSpPr txBox="1"/>
          <p:nvPr/>
        </p:nvSpPr>
        <p:spPr>
          <a:xfrm>
            <a:off x="182152" y="3598896"/>
            <a:ext cx="10931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Global Precipitation Climatology Project had the  Latent Heat Term   </a:t>
            </a:r>
            <a:r>
              <a:rPr lang="en-US" sz="2400" dirty="0">
                <a:highlight>
                  <a:srgbClr val="FFFF00"/>
                </a:highlight>
              </a:rPr>
              <a:t>76 W/m</a:t>
            </a:r>
            <a:r>
              <a:rPr lang="en-US" sz="2400" baseline="30000" dirty="0">
                <a:highlight>
                  <a:srgbClr val="FFFF00"/>
                </a:highlight>
              </a:rPr>
              <a:t>2 </a:t>
            </a:r>
          </a:p>
          <a:p>
            <a:r>
              <a:rPr lang="en-US" sz="2400" dirty="0"/>
              <a:t>Nature note using precipitation information from </a:t>
            </a:r>
            <a:r>
              <a:rPr lang="en-US" sz="2400" dirty="0" err="1"/>
              <a:t>CloudSat</a:t>
            </a:r>
            <a:r>
              <a:rPr lang="en-US" sz="2400" dirty="0"/>
              <a:t> proposed: </a:t>
            </a:r>
          </a:p>
          <a:p>
            <a:r>
              <a:rPr lang="en-US" sz="2400" dirty="0"/>
              <a:t> +   4 W/m</a:t>
            </a:r>
            <a:r>
              <a:rPr lang="en-US" sz="2400" baseline="30000" dirty="0"/>
              <a:t>2 </a:t>
            </a:r>
            <a:r>
              <a:rPr lang="en-US" sz="2400" dirty="0"/>
              <a:t>extra from snow  (not considered by GPCP)</a:t>
            </a:r>
          </a:p>
          <a:p>
            <a:r>
              <a:rPr lang="en-US" sz="2400" dirty="0"/>
              <a:t> +   8 W/m</a:t>
            </a:r>
            <a:r>
              <a:rPr lang="en-US" sz="2400" baseline="30000" dirty="0"/>
              <a:t>2</a:t>
            </a:r>
            <a:r>
              <a:rPr lang="en-US" sz="2400" dirty="0"/>
              <a:t>  ( increase of 10% in global rainfall) </a:t>
            </a:r>
          </a:p>
          <a:p>
            <a:r>
              <a:rPr lang="en-US" sz="2400" dirty="0"/>
              <a:t>           to give new estimate of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AF413-8800-2944-BC50-5673070C2148}"/>
              </a:ext>
            </a:extLst>
          </p:cNvPr>
          <p:cNvSpPr txBox="1"/>
          <p:nvPr/>
        </p:nvSpPr>
        <p:spPr>
          <a:xfrm>
            <a:off x="221980" y="5831026"/>
            <a:ext cx="11781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For the global energy balance – need average global rainfall to within a few %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                             -  will this ever be possible?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75B25-DD9B-8549-87F8-9F75082B4C27}"/>
              </a:ext>
            </a:extLst>
          </p:cNvPr>
          <p:cNvSpPr txBox="1"/>
          <p:nvPr/>
        </p:nvSpPr>
        <p:spPr>
          <a:xfrm>
            <a:off x="5460968" y="464333"/>
            <a:ext cx="589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STEPHENS ET AL.   2012 based on </a:t>
            </a:r>
            <a:r>
              <a:rPr lang="en-US" dirty="0" err="1">
                <a:solidFill>
                  <a:srgbClr val="FF0000"/>
                </a:solidFill>
              </a:rPr>
              <a:t>CloudSAT</a:t>
            </a:r>
            <a:r>
              <a:rPr lang="en-US" dirty="0">
                <a:solidFill>
                  <a:srgbClr val="FF0000"/>
                </a:solidFill>
              </a:rPr>
              <a:t> rain observations</a:t>
            </a:r>
          </a:p>
        </p:txBody>
      </p:sp>
    </p:spTree>
    <p:extLst>
      <p:ext uri="{BB962C8B-B14F-4D97-AF65-F5344CB8AC3E}">
        <p14:creationId xmlns:p14="http://schemas.microsoft.com/office/powerpoint/2010/main" val="339050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A60122-115C-114E-A40D-EE226F04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1CDD97-E1EB-1243-BE51-212412CA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61" y="0"/>
            <a:ext cx="11636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53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CA2B04-8F3A-964E-B757-3E41CE2F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CB323ADB-91A5-B94C-8C0C-5955D8F5C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11" y="0"/>
            <a:ext cx="11388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8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_event_202008181701_202008182300" descr="animation_event_202008181701_202008182300">
            <a:hlinkClick r:id="" action="ppaction://media"/>
            <a:extLst>
              <a:ext uri="{FF2B5EF4-FFF2-40B4-BE49-F238E27FC236}">
                <a16:creationId xmlns:a16="http://schemas.microsoft.com/office/drawing/2014/main" id="{8E63E356-A70A-5747-A30B-6E2B0B2618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1654"/>
          <a:stretch/>
        </p:blipFill>
        <p:spPr>
          <a:xfrm>
            <a:off x="1875950" y="2310643"/>
            <a:ext cx="6885709" cy="42987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5E9338-D60D-0744-BA51-E8F0A8AF9775}"/>
              </a:ext>
            </a:extLst>
          </p:cNvPr>
          <p:cNvSpPr txBox="1"/>
          <p:nvPr/>
        </p:nvSpPr>
        <p:spPr>
          <a:xfrm>
            <a:off x="303645" y="800100"/>
            <a:ext cx="1174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 second radar composite over an area 275 by 275km of New Zealand  compared with IMERG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Courtesy of  Luke  Sutherland-Stacy and Beatriz </a:t>
            </a:r>
            <a:r>
              <a:rPr lang="en-US" sz="2400" dirty="0" err="1">
                <a:solidFill>
                  <a:srgbClr val="00B050"/>
                </a:solidFill>
              </a:rPr>
              <a:t>Reboredo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Viso</a:t>
            </a:r>
            <a:r>
              <a:rPr lang="en-US" sz="2400" dirty="0">
                <a:solidFill>
                  <a:srgbClr val="00B050"/>
                </a:solidFill>
              </a:rPr>
              <a:t> of WRNZ</a:t>
            </a:r>
          </a:p>
          <a:p>
            <a:r>
              <a:rPr lang="en-US" sz="2400" dirty="0"/>
              <a:t>              (talk  on Tuesday afternoon at 1445h in the Hydrology session)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AED28-BF32-AE4C-946D-2E2668AE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0698A-6A71-A44B-B1E6-C1C2476838E9}"/>
              </a:ext>
            </a:extLst>
          </p:cNvPr>
          <p:cNvSpPr txBox="1"/>
          <p:nvPr/>
        </p:nvSpPr>
        <p:spPr>
          <a:xfrm>
            <a:off x="415636" y="208182"/>
            <a:ext cx="11526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How good is the IMERG global product at 11km available every 30 minutes? </a:t>
            </a:r>
          </a:p>
        </p:txBody>
      </p:sp>
    </p:spTree>
    <p:extLst>
      <p:ext uri="{BB962C8B-B14F-4D97-AF65-F5344CB8AC3E}">
        <p14:creationId xmlns:p14="http://schemas.microsoft.com/office/powerpoint/2010/main" val="37808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E9EE3-A78F-154C-A5D8-BEED4596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743-3DFA-6741-A8AF-0DC708C4596E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0F771-C75E-7544-BFFC-999F0EE3D436}"/>
              </a:ext>
            </a:extLst>
          </p:cNvPr>
          <p:cNvSpPr txBox="1"/>
          <p:nvPr/>
        </p:nvSpPr>
        <p:spPr>
          <a:xfrm>
            <a:off x="456028" y="641387"/>
            <a:ext cx="12157944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NWP/CLIMATE REQUIREMENT:    GLOBAL OBSERVATIONS OF WIND and RAIN </a:t>
            </a:r>
          </a:p>
          <a:p>
            <a:r>
              <a:rPr lang="en-US" sz="2800" b="1" dirty="0"/>
              <a:t> with high time and spatial resolution - </a:t>
            </a:r>
            <a:r>
              <a:rPr lang="en-US" sz="2800" b="1" u="sng" dirty="0"/>
              <a:t>can only be obtained from space</a:t>
            </a:r>
            <a:r>
              <a:rPr lang="en-US" sz="2800" b="1" dirty="0"/>
              <a:t>.</a:t>
            </a:r>
          </a:p>
          <a:p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WIND -   well behaved variable. Continuous in space and time throughout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the atmosphere.  “Easy” to measure using the Doppler shift of targets that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move with the wind.  Lidar – molecules and thin clouds.  Radar – clouds. </a:t>
            </a:r>
          </a:p>
          <a:p>
            <a:endParaRPr lang="en-US" sz="2800" b="1" dirty="0"/>
          </a:p>
          <a:p>
            <a:r>
              <a:rPr lang="en-US" sz="2800" b="1" dirty="0"/>
              <a:t>RAIN -  badly behaved variable.    Discontinuous.   Occurrence changes</a:t>
            </a:r>
          </a:p>
          <a:p>
            <a:r>
              <a:rPr lang="en-US" sz="2800" b="1" dirty="0"/>
              <a:t> rapidly in space and time.     Attenuates the lidar signal.</a:t>
            </a:r>
          </a:p>
          <a:p>
            <a:r>
              <a:rPr lang="en-US" sz="2800" b="1" dirty="0"/>
              <a:t>Radar – must use higher rain-attenuating frequencies for small footprint</a:t>
            </a:r>
          </a:p>
          <a:p>
            <a:r>
              <a:rPr lang="en-US" sz="2800" b="1" dirty="0"/>
              <a:t>on Earth’s surface with a reasonably sized antenna. Z not measure R directly.</a:t>
            </a:r>
          </a:p>
          <a:p>
            <a:r>
              <a:rPr lang="en-US" sz="2800" b="1" dirty="0"/>
              <a:t>Best observations over the sea. </a:t>
            </a:r>
            <a:r>
              <a:rPr lang="en-US" sz="2800" b="1" dirty="0">
                <a:solidFill>
                  <a:srgbClr val="FF0000"/>
                </a:solidFill>
              </a:rPr>
              <a:t>Very difficult. </a:t>
            </a:r>
            <a:r>
              <a:rPr lang="en-US" sz="2800" b="1" dirty="0">
                <a:solidFill>
                  <a:srgbClr val="0070C0"/>
                </a:solidFill>
              </a:rPr>
              <a:t>(More difficult than sizing hail?) </a:t>
            </a:r>
            <a:r>
              <a:rPr lang="en-US" sz="2800" b="1" dirty="0"/>
              <a:t>    </a:t>
            </a:r>
          </a:p>
          <a:p>
            <a:r>
              <a:rPr lang="en-US" sz="2800" b="1" dirty="0"/>
              <a:t>How to validate satellite estimates of rainfall?   Satellite a snapshot.</a:t>
            </a:r>
          </a:p>
          <a:p>
            <a:r>
              <a:rPr lang="en-US" sz="2800" b="1" dirty="0"/>
              <a:t>Gauges take time to accumulate rainfall. How to match with radar on ground?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77935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_event_202008181701_202008182300" descr="animation_event_202008181701_202008182300">
            <a:hlinkClick r:id="" action="ppaction://media"/>
            <a:extLst>
              <a:ext uri="{FF2B5EF4-FFF2-40B4-BE49-F238E27FC236}">
                <a16:creationId xmlns:a16="http://schemas.microsoft.com/office/drawing/2014/main" id="{8E63E356-A70A-5747-A30B-6E2B0B2618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1654"/>
          <a:stretch/>
        </p:blipFill>
        <p:spPr>
          <a:xfrm>
            <a:off x="86350" y="276182"/>
            <a:ext cx="9469774" cy="59119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AED28-BF32-AE4C-946D-2E2668AE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8F5F70-2541-9A43-AD5D-D89B5E397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237"/>
            <a:ext cx="12192000" cy="38055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697A8-1A1E-5C43-BA81-8291EB4C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E3E30-6D35-AD46-8796-63D1A26AB495}"/>
              </a:ext>
            </a:extLst>
          </p:cNvPr>
          <p:cNvSpPr txBox="1"/>
          <p:nvPr/>
        </p:nvSpPr>
        <p:spPr>
          <a:xfrm>
            <a:off x="403416" y="429168"/>
            <a:ext cx="1157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CHALLENGE OF VALIDATING SATELLITE ESTIMATES OF RAINFAL</a:t>
            </a:r>
            <a:r>
              <a:rPr lang="en-US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FDA03-B56B-864D-B2F9-702842710482}"/>
              </a:ext>
            </a:extLst>
          </p:cNvPr>
          <p:cNvSpPr txBox="1"/>
          <p:nvPr/>
        </p:nvSpPr>
        <p:spPr>
          <a:xfrm>
            <a:off x="285750" y="5417820"/>
            <a:ext cx="7927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d) Satellite retrievals use PIA – only available over the ocean </a:t>
            </a:r>
          </a:p>
          <a:p>
            <a:r>
              <a:rPr lang="en-US" sz="2400" b="1" dirty="0"/>
              <a:t>                Paucity of scanning radars (or gauges) over the sea </a:t>
            </a:r>
          </a:p>
        </p:txBody>
      </p:sp>
    </p:spTree>
    <p:extLst>
      <p:ext uri="{BB962C8B-B14F-4D97-AF65-F5344CB8AC3E}">
        <p14:creationId xmlns:p14="http://schemas.microsoft.com/office/powerpoint/2010/main" val="625978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F8456-E82A-934F-B048-FAD139F02FE2}"/>
              </a:ext>
            </a:extLst>
          </p:cNvPr>
          <p:cNvSpPr txBox="1"/>
          <p:nvPr/>
        </p:nvSpPr>
        <p:spPr>
          <a:xfrm>
            <a:off x="419162" y="136525"/>
            <a:ext cx="117728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Scatter plots of TRMM PR rain rates </a:t>
            </a:r>
            <a:r>
              <a:rPr lang="en-GB" sz="2400" dirty="0">
                <a:highlight>
                  <a:srgbClr val="FFFF00"/>
                </a:highlight>
              </a:rPr>
              <a:t>at the 4km satellite footprint resolution</a:t>
            </a:r>
          </a:p>
          <a:p>
            <a:r>
              <a:rPr lang="en-GB" sz="2400" dirty="0"/>
              <a:t> for March-May 2011 against the rain rate from the ‘MRMS’ (multi-radar multi-sensor)</a:t>
            </a:r>
          </a:p>
          <a:p>
            <a:r>
              <a:rPr lang="en-GB" sz="2400" dirty="0"/>
              <a:t> ground based radars for,</a:t>
            </a:r>
          </a:p>
          <a:p>
            <a:r>
              <a:rPr lang="en-GB" sz="2400" dirty="0"/>
              <a:t> a) native data, b) bias corrected (using gauges), and c) bias and quality-controlled radar data.</a:t>
            </a:r>
          </a:p>
          <a:p>
            <a:r>
              <a:rPr lang="en-GB" sz="2400" dirty="0"/>
              <a:t> Average standard deviation is ~ 7mm/hr, bias is -18, -11 and -23%, respectively.</a:t>
            </a:r>
          </a:p>
          <a:p>
            <a:r>
              <a:rPr lang="en-GB" sz="2400" dirty="0"/>
              <a:t> (From </a:t>
            </a:r>
            <a:r>
              <a:rPr lang="en-GB" sz="2400" dirty="0" err="1"/>
              <a:t>Kirstetter</a:t>
            </a:r>
            <a:r>
              <a:rPr lang="en-GB" sz="2400" dirty="0"/>
              <a:t> et al. 2012)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F812C-6281-C34A-ACDB-A4E5FB31959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14632"/>
          <a:stretch/>
        </p:blipFill>
        <p:spPr bwMode="auto">
          <a:xfrm>
            <a:off x="871538" y="2450465"/>
            <a:ext cx="8515350" cy="3921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72D02-1E0F-AA4D-ADC8-E7EDFA24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2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D819FB-5ACF-F649-B350-6D96E3755BDF}"/>
              </a:ext>
            </a:extLst>
          </p:cNvPr>
          <p:cNvSpPr txBox="1"/>
          <p:nvPr/>
        </p:nvSpPr>
        <p:spPr>
          <a:xfrm>
            <a:off x="974408" y="379016"/>
            <a:ext cx="970913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Scatterplot for the TRMM rain product 2A25 V6 and V7 </a:t>
            </a:r>
            <a:r>
              <a:rPr lang="en-GB" sz="2400" dirty="0">
                <a:highlight>
                  <a:srgbClr val="FFFF00"/>
                </a:highlight>
              </a:rPr>
              <a:t>at 4km resolution </a:t>
            </a:r>
          </a:p>
          <a:p>
            <a:r>
              <a:rPr lang="en-GB" sz="2400" dirty="0"/>
              <a:t>against the radar reference for the 392,713 data pairs </a:t>
            </a:r>
          </a:p>
          <a:p>
            <a:r>
              <a:rPr lang="en-GB" sz="2400" dirty="0"/>
              <a:t> Solid lines:  the 1:1 line.</a:t>
            </a:r>
          </a:p>
          <a:p>
            <a:r>
              <a:rPr lang="en-GB" sz="2400" dirty="0"/>
              <a:t> For version 7: rms error = 9.8mm/hr: bias -18% (from </a:t>
            </a:r>
            <a:r>
              <a:rPr lang="en-GB" sz="2400" dirty="0" err="1"/>
              <a:t>Kirstetter</a:t>
            </a:r>
            <a:r>
              <a:rPr lang="en-GB" sz="2400" dirty="0"/>
              <a:t> et al., 2013.)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22C60-8E7F-C94D-A4B0-D752BC2DFC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90" y="2103120"/>
            <a:ext cx="8923973" cy="47548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87B8F-9C1E-0A41-BC7E-842FB325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14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99B5AF-3742-A446-8765-C09E7E312CF6}"/>
              </a:ext>
            </a:extLst>
          </p:cNvPr>
          <p:cNvSpPr txBox="1"/>
          <p:nvPr/>
        </p:nvSpPr>
        <p:spPr>
          <a:xfrm>
            <a:off x="614363" y="1128713"/>
            <a:ext cx="100220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 Performance of the rain retrievals from the GPM radar and GMI </a:t>
            </a:r>
            <a:r>
              <a:rPr lang="en-GB" dirty="0">
                <a:highlight>
                  <a:srgbClr val="FFFF00"/>
                </a:highlight>
              </a:rPr>
              <a:t>at 50km resolution</a:t>
            </a:r>
          </a:p>
          <a:p>
            <a:r>
              <a:rPr lang="en-GB" dirty="0"/>
              <a:t> for Sept 2014 - Feb 2015 when compared to the MRMS radar ground truth. </a:t>
            </a:r>
          </a:p>
          <a:p>
            <a:r>
              <a:rPr lang="en-GB" dirty="0"/>
              <a:t>Left - ‘N’ - Normal swath, 35.5Ghz radar only. </a:t>
            </a:r>
          </a:p>
          <a:p>
            <a:r>
              <a:rPr lang="en-GB" dirty="0"/>
              <a:t>Right – ‘M’ matched swath, both radars. </a:t>
            </a:r>
          </a:p>
          <a:p>
            <a:r>
              <a:rPr lang="en-GB" dirty="0"/>
              <a:t> Correlation is 0.8 to 0.84, and about 50% of the estimates are within 50%</a:t>
            </a:r>
          </a:p>
          <a:p>
            <a:r>
              <a:rPr lang="en-GB" dirty="0"/>
              <a:t> of the MRMS estimates at 1mm/hr, some increase in error for higher rain rates. (from </a:t>
            </a:r>
            <a:r>
              <a:rPr lang="en-GB" dirty="0" err="1"/>
              <a:t>Grecu</a:t>
            </a:r>
            <a:r>
              <a:rPr lang="en-GB" dirty="0"/>
              <a:t> et al. 2016))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F52179-30D8-BA41-A642-50F3C68F0B51}"/>
              </a:ext>
            </a:extLst>
          </p:cNvPr>
          <p:cNvGrpSpPr/>
          <p:nvPr/>
        </p:nvGrpSpPr>
        <p:grpSpPr>
          <a:xfrm>
            <a:off x="1871664" y="2943225"/>
            <a:ext cx="7381558" cy="3463608"/>
            <a:chOff x="0" y="0"/>
            <a:chExt cx="6309150" cy="31289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F8918A-4720-DB41-90B8-5A2E3F9C490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034"/>
            <a:stretch/>
          </p:blipFill>
          <p:spPr>
            <a:xfrm>
              <a:off x="3094462" y="0"/>
              <a:ext cx="3214688" cy="312896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3DB474-7A6F-8B43-86D2-09655D813C1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4624"/>
              <a:ext cx="2980162" cy="2954338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25E7B-ACA6-F547-9F83-36019259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4FD1E-7A34-5A42-A345-6DF5CEBD48E0}"/>
              </a:ext>
            </a:extLst>
          </p:cNvPr>
          <p:cNvSpPr txBox="1"/>
          <p:nvPr/>
        </p:nvSpPr>
        <p:spPr>
          <a:xfrm>
            <a:off x="240030" y="4217670"/>
            <a:ext cx="1520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Ku + GMI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7CECEA-8410-1441-B9C8-EEF6549A8412}"/>
              </a:ext>
            </a:extLst>
          </p:cNvPr>
          <p:cNvSpPr txBox="1"/>
          <p:nvPr/>
        </p:nvSpPr>
        <p:spPr>
          <a:xfrm>
            <a:off x="9022080" y="4151809"/>
            <a:ext cx="2133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Ku + Ka +GMI</a:t>
            </a:r>
          </a:p>
        </p:txBody>
      </p:sp>
    </p:spTree>
    <p:extLst>
      <p:ext uri="{BB962C8B-B14F-4D97-AF65-F5344CB8AC3E}">
        <p14:creationId xmlns:p14="http://schemas.microsoft.com/office/powerpoint/2010/main" val="2374061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63F5CB-7662-F641-9071-4F8E4A7EA3FF}"/>
              </a:ext>
            </a:extLst>
          </p:cNvPr>
          <p:cNvSpPr txBox="1"/>
          <p:nvPr/>
        </p:nvSpPr>
        <p:spPr>
          <a:xfrm>
            <a:off x="700086" y="242887"/>
            <a:ext cx="9171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GPCP comparison </a:t>
            </a:r>
            <a:r>
              <a:rPr lang="en-GB" dirty="0">
                <a:highlight>
                  <a:srgbClr val="FFFF00"/>
                </a:highlight>
              </a:rPr>
              <a:t>at  the satellite footprint resolution of 4km </a:t>
            </a:r>
            <a:r>
              <a:rPr lang="en-GB" dirty="0"/>
              <a:t>for the single frequency data for</a:t>
            </a:r>
          </a:p>
          <a:p>
            <a:r>
              <a:rPr lang="en-GB" dirty="0"/>
              <a:t> the period June 2014 to Aug 2015. </a:t>
            </a:r>
          </a:p>
          <a:p>
            <a:r>
              <a:rPr lang="en-GB" dirty="0"/>
              <a:t> (from </a:t>
            </a:r>
            <a:r>
              <a:rPr lang="en-GB" dirty="0" err="1"/>
              <a:t>Skolfronick</a:t>
            </a:r>
            <a:r>
              <a:rPr lang="en-GB" dirty="0"/>
              <a:t>-Jackson et al. 2017)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7ADCF-7C19-174B-8C9F-28797CF2A3B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0" b="5885"/>
          <a:stretch/>
        </p:blipFill>
        <p:spPr>
          <a:xfrm>
            <a:off x="2844000" y="1448753"/>
            <a:ext cx="5343525" cy="50650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DF4C2-17B5-0344-B96C-9E62B756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26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2ACBD9-335E-C74F-A49D-A6677A6774C6}"/>
              </a:ext>
            </a:extLst>
          </p:cNvPr>
          <p:cNvSpPr txBox="1"/>
          <p:nvPr/>
        </p:nvSpPr>
        <p:spPr>
          <a:xfrm>
            <a:off x="339840" y="191493"/>
            <a:ext cx="109383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50km DATA MUCH BETTER</a:t>
            </a:r>
          </a:p>
          <a:p>
            <a:r>
              <a:rPr lang="en-GB" sz="2000" dirty="0"/>
              <a:t>Normalised error of the GPM rain estimate in previous figure </a:t>
            </a:r>
            <a:r>
              <a:rPr lang="en-GB" sz="2000" dirty="0">
                <a:highlight>
                  <a:srgbClr val="FFFF00"/>
                </a:highlight>
              </a:rPr>
              <a:t>but at 50km resolution</a:t>
            </a:r>
          </a:p>
          <a:p>
            <a:r>
              <a:rPr lang="en-GB" sz="2000" dirty="0"/>
              <a:t> when compared with the MRMS ground based precipitation rate. </a:t>
            </a:r>
          </a:p>
          <a:p>
            <a:r>
              <a:rPr lang="en-GB" sz="2000" dirty="0"/>
              <a:t>Solid line: bias – the mean relative error, dashed line – mean random error.</a:t>
            </a:r>
          </a:p>
          <a:p>
            <a:r>
              <a:rPr lang="en-GB" sz="2000" dirty="0"/>
              <a:t>Outliers outside the 5% - 95% inter-quantile range are excluded. </a:t>
            </a:r>
          </a:p>
          <a:p>
            <a:r>
              <a:rPr lang="en-GB" sz="2000" dirty="0">
                <a:highlight>
                  <a:srgbClr val="FFFF00"/>
                </a:highlight>
              </a:rPr>
              <a:t>The red dashed lines are the GPM mission requirements of 50% error at 1mm/hr and 25% at 10mm/hr. </a:t>
            </a:r>
          </a:p>
          <a:p>
            <a:r>
              <a:rPr lang="en-GB" sz="2000" dirty="0"/>
              <a:t> These are met once outliers are excluded. The bias varies between +/- 20%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E3FB9-52E6-B448-9165-4C0B7F37E0B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4" t="5371" b="4870"/>
          <a:stretch/>
        </p:blipFill>
        <p:spPr>
          <a:xfrm>
            <a:off x="339840" y="2381419"/>
            <a:ext cx="4986337" cy="42779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76B7A-9D51-DB4A-918C-DC81B863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62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54C58F-5EE3-1C43-A79E-AC95A776DA71}"/>
              </a:ext>
            </a:extLst>
          </p:cNvPr>
          <p:cNvSpPr txBox="1"/>
          <p:nvPr/>
        </p:nvSpPr>
        <p:spPr>
          <a:xfrm>
            <a:off x="478502" y="220028"/>
            <a:ext cx="81320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Statistical analysis of the GPM satellite products compared with </a:t>
            </a:r>
          </a:p>
          <a:p>
            <a:r>
              <a:rPr lang="en-GB" dirty="0"/>
              <a:t>ground based radar estimates over the UK </a:t>
            </a:r>
            <a:r>
              <a:rPr lang="en-GB" dirty="0">
                <a:highlight>
                  <a:srgbClr val="FFFF00"/>
                </a:highlight>
              </a:rPr>
              <a:t>at 5km and 25km averaging domain</a:t>
            </a:r>
          </a:p>
          <a:p>
            <a:r>
              <a:rPr lang="en-GB" dirty="0"/>
              <a:t>for the DPR (dual frequency precipitation radar) alone, and CMB</a:t>
            </a:r>
          </a:p>
          <a:p>
            <a:r>
              <a:rPr lang="en-GB" dirty="0"/>
              <a:t> when combined with the GMI (GPM microwave imager).  From Watters et al, 2018).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EADAD-97DE-2A4C-9552-22C7B97442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9" y="1657350"/>
            <a:ext cx="8132098" cy="52006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09B1E-14E1-6C47-82BB-076A05C6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27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7EA185-7B41-874A-B3AC-08F7B0DF90C5}"/>
              </a:ext>
            </a:extLst>
          </p:cNvPr>
          <p:cNvSpPr/>
          <p:nvPr/>
        </p:nvSpPr>
        <p:spPr>
          <a:xfrm>
            <a:off x="6515100" y="1943100"/>
            <a:ext cx="960120" cy="29489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BB7B8C-FEEA-3D4E-BB9B-CB69E0088125}"/>
              </a:ext>
            </a:extLst>
          </p:cNvPr>
          <p:cNvSpPr/>
          <p:nvPr/>
        </p:nvSpPr>
        <p:spPr>
          <a:xfrm>
            <a:off x="7414751" y="1954530"/>
            <a:ext cx="960120" cy="29489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5CC346-2AAC-6449-986C-C72B1E8C3C82}"/>
              </a:ext>
            </a:extLst>
          </p:cNvPr>
          <p:cNvSpPr/>
          <p:nvPr/>
        </p:nvSpPr>
        <p:spPr>
          <a:xfrm>
            <a:off x="2849880" y="1835230"/>
            <a:ext cx="960120" cy="22224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75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4A6E2E-7B18-A14F-9067-8C03C042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0EE9E-4474-8547-8E99-F9EA1BF5EE3A}"/>
              </a:ext>
            </a:extLst>
          </p:cNvPr>
          <p:cNvSpPr txBox="1"/>
          <p:nvPr/>
        </p:nvSpPr>
        <p:spPr>
          <a:xfrm>
            <a:off x="1503610" y="1335940"/>
            <a:ext cx="86859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QUESTION FOR THE AUDIENCE</a:t>
            </a:r>
          </a:p>
          <a:p>
            <a:r>
              <a:rPr lang="en-US" sz="4000" dirty="0"/>
              <a:t>IS THIS THE GPM STATE of the ART?</a:t>
            </a:r>
          </a:p>
          <a:p>
            <a:endParaRPr lang="en-US" sz="4000" dirty="0"/>
          </a:p>
          <a:p>
            <a:r>
              <a:rPr lang="en-GB" sz="4000" b="1" dirty="0">
                <a:solidFill>
                  <a:srgbClr val="FF0000"/>
                </a:solidFill>
              </a:rPr>
              <a:t>CAN WE HOPE TO RETRIEVE</a:t>
            </a:r>
          </a:p>
          <a:p>
            <a:r>
              <a:rPr lang="en-GB" sz="4000" b="1" dirty="0">
                <a:solidFill>
                  <a:srgbClr val="FF0000"/>
                </a:solidFill>
              </a:rPr>
              <a:t>ACCURATE 5km RESOLUTION RAINRATE</a:t>
            </a:r>
          </a:p>
          <a:p>
            <a:r>
              <a:rPr lang="en-GB" sz="4000" b="1" dirty="0">
                <a:solidFill>
                  <a:srgbClr val="FF0000"/>
                </a:solidFill>
              </a:rPr>
              <a:t>OBSERVATIONS FROM SPACE?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2854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6BB12A-ED8E-DE44-B28E-31DA01BC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2AB0D-C30E-5440-AE77-B1FAFCFB383F}"/>
              </a:ext>
            </a:extLst>
          </p:cNvPr>
          <p:cNvSpPr txBox="1"/>
          <p:nvPr/>
        </p:nvSpPr>
        <p:spPr>
          <a:xfrm>
            <a:off x="3874770" y="2560320"/>
            <a:ext cx="2150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Spare slides</a:t>
            </a:r>
          </a:p>
        </p:txBody>
      </p:sp>
    </p:spTree>
    <p:extLst>
      <p:ext uri="{BB962C8B-B14F-4D97-AF65-F5344CB8AC3E}">
        <p14:creationId xmlns:p14="http://schemas.microsoft.com/office/powerpoint/2010/main" val="377809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>
            <a:extLst>
              <a:ext uri="{FF2B5EF4-FFF2-40B4-BE49-F238E27FC236}">
                <a16:creationId xmlns:a16="http://schemas.microsoft.com/office/drawing/2014/main" id="{F7CA7D6D-560E-2446-8E02-3C0D6C7D7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61" y="1093311"/>
            <a:ext cx="12071839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0070C0"/>
                </a:solidFill>
              </a:rPr>
              <a:t>  ESA SUCCESSFULLY LAUNCHED A WIND LIDAR – AEOLUS ON </a:t>
            </a:r>
            <a:r>
              <a:rPr lang="en-GB" altLang="en-US" sz="2000" dirty="0">
                <a:solidFill>
                  <a:srgbClr val="FF0000"/>
                </a:solidFill>
              </a:rPr>
              <a:t>28 AUGUST 2018</a:t>
            </a:r>
            <a:r>
              <a:rPr lang="en-GB" altLang="en-US" sz="2000" dirty="0">
                <a:solidFill>
                  <a:srgbClr val="0070C0"/>
                </a:solidFill>
              </a:rPr>
              <a:t>:</a:t>
            </a:r>
          </a:p>
          <a:p>
            <a:pPr eaLnBrk="1" hangingPunct="1"/>
            <a:r>
              <a:rPr lang="en-GB" altLang="en-US" sz="2000" dirty="0">
                <a:solidFill>
                  <a:srgbClr val="0070C0"/>
                </a:solidFill>
              </a:rPr>
              <a:t>    NOW PROVIDING WINDS OPERATIONALLY THAT ARE HAVING A SIGNIFICANT IMPACT</a:t>
            </a:r>
          </a:p>
          <a:p>
            <a:pPr eaLnBrk="1" hangingPunct="1"/>
            <a:r>
              <a:rPr lang="en-GB" altLang="en-US" sz="2000" dirty="0">
                <a:solidFill>
                  <a:srgbClr val="0070C0"/>
                </a:solidFill>
              </a:rPr>
              <a:t>     IN REDUCING ECMWF FORECAST ERRORS.</a:t>
            </a:r>
          </a:p>
          <a:p>
            <a:pPr eaLnBrk="1" hangingPunct="1"/>
            <a:endParaRPr lang="en-GB" alt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sz="2000" dirty="0">
                <a:solidFill>
                  <a:srgbClr val="0070C0"/>
                </a:solidFill>
              </a:rPr>
              <a:t>AEOLUS – 355nm lidar –  pointing across track</a:t>
            </a:r>
          </a:p>
          <a:p>
            <a:pPr eaLnBrk="1" hangingPunct="1"/>
            <a:r>
              <a:rPr lang="en-GB" altLang="en-US" sz="2000" dirty="0">
                <a:solidFill>
                  <a:srgbClr val="0070C0"/>
                </a:solidFill>
              </a:rPr>
              <a:t> – 35deg off nadir  ~1km vertical resolution.</a:t>
            </a:r>
          </a:p>
          <a:p>
            <a:pPr eaLnBrk="1" hangingPunct="1"/>
            <a:r>
              <a:rPr lang="en-GB" altLang="en-US" sz="2000" dirty="0">
                <a:solidFill>
                  <a:srgbClr val="0070C0"/>
                </a:solidFill>
              </a:rPr>
              <a:t> Doppler shift using:</a:t>
            </a:r>
          </a:p>
          <a:p>
            <a:pPr marL="457200" indent="-457200" eaLnBrk="1" hangingPunct="1">
              <a:buAutoNum type="arabicPeriod"/>
            </a:pPr>
            <a:r>
              <a:rPr lang="en-GB" altLang="en-US" sz="2000" dirty="0">
                <a:solidFill>
                  <a:srgbClr val="0070C0"/>
                </a:solidFill>
              </a:rPr>
              <a:t>molecules as a target (clear air winds)</a:t>
            </a:r>
          </a:p>
          <a:p>
            <a:pPr eaLnBrk="1" hangingPunct="1"/>
            <a:r>
              <a:rPr lang="en-GB" altLang="en-US" sz="2000" dirty="0">
                <a:solidFill>
                  <a:srgbClr val="0070C0"/>
                </a:solidFill>
              </a:rPr>
              <a:t>     (two broad band Fabry-Perot interferometers)</a:t>
            </a:r>
          </a:p>
          <a:p>
            <a:pPr eaLnBrk="1" hangingPunct="1"/>
            <a:r>
              <a:rPr lang="en-GB" altLang="en-US" sz="2000" dirty="0">
                <a:solidFill>
                  <a:srgbClr val="0070C0"/>
                </a:solidFill>
              </a:rPr>
              <a:t>2.  Clouds (Mie scattering) thin clouds/cloud tops.</a:t>
            </a:r>
          </a:p>
          <a:p>
            <a:pPr eaLnBrk="1" hangingPunct="1"/>
            <a:r>
              <a:rPr lang="en-GB" altLang="en-US" sz="2000" dirty="0"/>
              <a:t>     </a:t>
            </a:r>
            <a:r>
              <a:rPr lang="en-GB" altLang="en-US" sz="2000" dirty="0">
                <a:solidFill>
                  <a:srgbClr val="0070C0"/>
                </a:solidFill>
              </a:rPr>
              <a:t>(narrow band – Fizeau interferometer) </a:t>
            </a:r>
          </a:p>
          <a:p>
            <a:pPr eaLnBrk="1" hangingPunct="1"/>
            <a:r>
              <a:rPr lang="en-GB" altLang="en-US" sz="1800" dirty="0"/>
              <a:t>For Data assimilation  typically:</a:t>
            </a:r>
          </a:p>
          <a:p>
            <a:pPr eaLnBrk="1" hangingPunct="1"/>
            <a:r>
              <a:rPr lang="en-GB" altLang="en-US" sz="1800" dirty="0"/>
              <a:t> 87 km along track for clear air winds        Precision 4-5m/s</a:t>
            </a:r>
          </a:p>
          <a:p>
            <a:pPr eaLnBrk="1" hangingPunct="1"/>
            <a:r>
              <a:rPr lang="en-GB" altLang="en-US" sz="1800" dirty="0"/>
              <a:t>14 km along track for Mie-cloudy winds.   Precision 3 m/s </a:t>
            </a:r>
          </a:p>
          <a:p>
            <a:pPr eaLnBrk="1" hangingPunct="1"/>
            <a:r>
              <a:rPr lang="en-GB" altLang="en-US" sz="1800" dirty="0"/>
              <a:t> </a:t>
            </a:r>
          </a:p>
          <a:p>
            <a:pPr eaLnBrk="1" hangingPunct="1"/>
            <a:r>
              <a:rPr lang="en-GB" altLang="en-US" sz="1800" dirty="0">
                <a:solidFill>
                  <a:srgbClr val="FF0000"/>
                </a:solidFill>
              </a:rPr>
              <a:t> Jan 2020 </a:t>
            </a:r>
            <a:r>
              <a:rPr lang="en-GB" altLang="en-US" sz="1800" dirty="0"/>
              <a:t>-  Operational data assimilation started at ECMWF. </a:t>
            </a:r>
          </a:p>
          <a:p>
            <a:pPr eaLnBrk="1" hangingPunct="1"/>
            <a:r>
              <a:rPr lang="en-GB" altLang="en-US" sz="1800" dirty="0">
                <a:solidFill>
                  <a:srgbClr val="FF0000"/>
                </a:solidFill>
              </a:rPr>
              <a:t>Random errors are acceptable but,  </a:t>
            </a:r>
          </a:p>
          <a:p>
            <a:pPr eaLnBrk="1" hangingPunct="1"/>
            <a:r>
              <a:rPr lang="en-GB" altLang="en-US" sz="1800" dirty="0">
                <a:solidFill>
                  <a:srgbClr val="FF0000"/>
                </a:solidFill>
              </a:rPr>
              <a:t>BIAS MUST BE &lt;2m/s otherwise forecast worse!.</a:t>
            </a:r>
          </a:p>
          <a:p>
            <a:pPr eaLnBrk="1" hangingPunct="1"/>
            <a:r>
              <a:rPr lang="en-GB" altLang="en-US" sz="1800" dirty="0">
                <a:solidFill>
                  <a:srgbClr val="FF0000"/>
                </a:solidFill>
              </a:rPr>
              <a:t>RECENTLY LASER POWER FALLING AND WINDS MUCH NOISIER</a:t>
            </a:r>
          </a:p>
          <a:p>
            <a:pPr eaLnBrk="1" hangingPunct="1"/>
            <a:endParaRPr lang="en-GB" alt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2A12E-07DB-4D4C-A1B3-F293E8C32AC7}"/>
              </a:ext>
            </a:extLst>
          </p:cNvPr>
          <p:cNvSpPr txBox="1"/>
          <p:nvPr/>
        </p:nvSpPr>
        <p:spPr>
          <a:xfrm>
            <a:off x="1045049" y="39368"/>
            <a:ext cx="89249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In Europe windstorms cause €4.68Bn and floods €4.58Bn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 damage each year (European Environment Agency, 2019). </a:t>
            </a:r>
            <a:endParaRPr lang="en-GB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B3E8011-BC06-AD4D-88EF-4D600904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1824641"/>
            <a:ext cx="4495799" cy="48439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F62FC9-38B8-694D-A65B-25BF9B14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90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F960B-B159-BF49-B6B4-AD6F7CE69EAC}"/>
              </a:ext>
            </a:extLst>
          </p:cNvPr>
          <p:cNvSpPr txBox="1"/>
          <p:nvPr/>
        </p:nvSpPr>
        <p:spPr>
          <a:xfrm>
            <a:off x="1357313" y="571500"/>
            <a:ext cx="6372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Island stations used for validating </a:t>
            </a:r>
            <a:r>
              <a:rPr lang="en-GB" dirty="0" err="1"/>
              <a:t>CloudSat</a:t>
            </a:r>
            <a:r>
              <a:rPr lang="en-GB" dirty="0"/>
              <a:t> rain fall occurrence. 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8DBF7-C7C6-DF42-B062-C39F4C28BD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28737"/>
            <a:ext cx="6156325" cy="38147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63B86-F157-014E-8CC6-A8DF0BFC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77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E1A14C-3FF1-BD4E-BE01-DFBD9EA5F96A}"/>
              </a:ext>
            </a:extLst>
          </p:cNvPr>
          <p:cNvSpPr txBox="1"/>
          <p:nvPr/>
        </p:nvSpPr>
        <p:spPr>
          <a:xfrm>
            <a:off x="957263" y="428625"/>
            <a:ext cx="10213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Comparison of the number of rain days in 2006-2007 at nine selected island stations in Table 2.2.</a:t>
            </a:r>
          </a:p>
          <a:p>
            <a:r>
              <a:rPr lang="en-GB" dirty="0"/>
              <a:t> versus the number of rain days observed by </a:t>
            </a:r>
            <a:r>
              <a:rPr lang="en-GB" dirty="0" err="1"/>
              <a:t>CloudSat</a:t>
            </a:r>
            <a:r>
              <a:rPr lang="en-GB" dirty="0"/>
              <a:t> in the 2.5 by 2.5 latitude box centred on that station.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03A88-61FB-5943-98A5-30A18DD2087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5"/>
          <a:stretch/>
        </p:blipFill>
        <p:spPr>
          <a:xfrm>
            <a:off x="2328863" y="1528763"/>
            <a:ext cx="6029325" cy="45577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20EFE-0AE1-6443-833A-E7505C86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1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D8A19C8-09F2-A44C-BFC9-84815000B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681356"/>
            <a:ext cx="7549515" cy="6163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194B03-A586-2044-B9BA-E3723A987A51}"/>
              </a:ext>
            </a:extLst>
          </p:cNvPr>
          <p:cNvSpPr txBox="1"/>
          <p:nvPr/>
        </p:nvSpPr>
        <p:spPr>
          <a:xfrm>
            <a:off x="8241030" y="2251710"/>
            <a:ext cx="351455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First image released</a:t>
            </a:r>
          </a:p>
          <a:p>
            <a:r>
              <a:rPr lang="en-US" sz="3200" dirty="0"/>
              <a:t> just two weeks</a:t>
            </a:r>
          </a:p>
          <a:p>
            <a:r>
              <a:rPr lang="en-US" sz="3200" dirty="0"/>
              <a:t>after launch. </a:t>
            </a:r>
          </a:p>
          <a:p>
            <a:r>
              <a:rPr lang="en-US" sz="3200" dirty="0"/>
              <a:t>Sept 2018.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BLACK AREA</a:t>
            </a:r>
          </a:p>
          <a:p>
            <a:r>
              <a:rPr lang="en-US" sz="3200" dirty="0"/>
              <a:t>CLOUDS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376DA-E0F6-624F-835C-951428EF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3FE37-0126-0448-91D0-0B522120F118}"/>
              </a:ext>
            </a:extLst>
          </p:cNvPr>
          <p:cNvSpPr txBox="1"/>
          <p:nvPr/>
        </p:nvSpPr>
        <p:spPr>
          <a:xfrm>
            <a:off x="371475" y="614567"/>
            <a:ext cx="805060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                       TROPOSPHERIC                 STRATOSPHERIC POLAR VORTEX                        </a:t>
            </a:r>
          </a:p>
          <a:p>
            <a:r>
              <a:rPr lang="en-US" dirty="0"/>
              <a:t>                           POLAR VORTEX                 CHANGES SIGN OVER S POLE     </a:t>
            </a:r>
          </a:p>
        </p:txBody>
      </p:sp>
    </p:spTree>
    <p:extLst>
      <p:ext uri="{BB962C8B-B14F-4D97-AF65-F5344CB8AC3E}">
        <p14:creationId xmlns:p14="http://schemas.microsoft.com/office/powerpoint/2010/main" val="396819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E9EE3-A78F-154C-A5D8-BEED4596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743-3DFA-6741-A8AF-0DC708C4596E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0F771-C75E-7544-BFFC-999F0EE3D436}"/>
              </a:ext>
            </a:extLst>
          </p:cNvPr>
          <p:cNvSpPr txBox="1"/>
          <p:nvPr/>
        </p:nvSpPr>
        <p:spPr>
          <a:xfrm>
            <a:off x="273148" y="241337"/>
            <a:ext cx="11582594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FIRST COMPARISON WITH WINDS IN ECMWF FORECAST MODEL ANALYSIS</a:t>
            </a:r>
          </a:p>
          <a:p>
            <a:endParaRPr lang="en-US" sz="2800" b="1" dirty="0"/>
          </a:p>
          <a:p>
            <a:r>
              <a:rPr lang="en-US" sz="2800" b="1" dirty="0"/>
              <a:t>A.   All winds about 8 m/s too high.</a:t>
            </a:r>
          </a:p>
          <a:p>
            <a:r>
              <a:rPr lang="en-US" sz="2800" b="1" dirty="0"/>
              <a:t>This was due to uncertainty in the precise form of the backscatter</a:t>
            </a:r>
          </a:p>
          <a:p>
            <a:r>
              <a:rPr lang="en-US" sz="2800" b="1" dirty="0"/>
              <a:t>spectrum at 355nm. Semi-empirically tweaked  to remove. Fix within weeks.</a:t>
            </a:r>
          </a:p>
          <a:p>
            <a:endParaRPr lang="en-US" sz="2800" b="1" dirty="0"/>
          </a:p>
          <a:p>
            <a:r>
              <a:rPr lang="en-US" sz="2800" b="1" dirty="0"/>
              <a:t>B. Bias of the winds changing rather  irregularly around the orbit.</a:t>
            </a:r>
          </a:p>
          <a:p>
            <a:r>
              <a:rPr lang="en-US" sz="2800" b="1" dirty="0"/>
              <a:t>Detective work by Mike Rennie (ECMWF):  biases correlated with</a:t>
            </a:r>
          </a:p>
          <a:p>
            <a:r>
              <a:rPr lang="en-US" sz="2800" b="1"/>
              <a:t>the </a:t>
            </a:r>
            <a:r>
              <a:rPr lang="en-US" sz="2800" b="1" dirty="0"/>
              <a:t>upwelling IR in the ECMWF model, i.e.  cloud top temperatures.</a:t>
            </a:r>
          </a:p>
          <a:p>
            <a:r>
              <a:rPr lang="en-US" sz="2800" b="1" dirty="0"/>
              <a:t>Upwelling IR correlated with temperature pattern of thermistors on the </a:t>
            </a:r>
          </a:p>
          <a:p>
            <a:r>
              <a:rPr lang="en-US" sz="2800" b="1" dirty="0"/>
              <a:t> back of the receive   Empirical fit of IR to the thermistors fixed the problem. </a:t>
            </a:r>
          </a:p>
          <a:p>
            <a:r>
              <a:rPr lang="en-US" sz="2800" b="1" dirty="0"/>
              <a:t>  This took several months.  </a:t>
            </a:r>
          </a:p>
          <a:p>
            <a:endParaRPr lang="en-US" sz="2800" b="1" dirty="0"/>
          </a:p>
          <a:p>
            <a:r>
              <a:rPr lang="en-US" sz="2800" b="1" dirty="0"/>
              <a:t>Mike Rennie is a member of the WIVERN Mission Advisory Group.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6842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97D05-6DD7-184E-A62A-2795F07A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B416B-3F41-AA4F-BD9E-203BEA995E12}"/>
              </a:ext>
            </a:extLst>
          </p:cNvPr>
          <p:cNvSpPr txBox="1"/>
          <p:nvPr/>
        </p:nvSpPr>
        <p:spPr>
          <a:xfrm>
            <a:off x="1679764" y="16821"/>
            <a:ext cx="8540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Impact of winds from Aeolus  in reducing forecast errors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14515174-A2F1-894E-BE97-6DDCD72D97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513" y="1208659"/>
            <a:ext cx="6407588" cy="4772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4723E-04FF-4B45-B227-0DFF1ED22881}"/>
              </a:ext>
            </a:extLst>
          </p:cNvPr>
          <p:cNvSpPr txBox="1"/>
          <p:nvPr/>
        </p:nvSpPr>
        <p:spPr>
          <a:xfrm>
            <a:off x="5720338" y="1339770"/>
            <a:ext cx="6449073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Impact of each type of observation in reducing </a:t>
            </a:r>
          </a:p>
          <a:p>
            <a:r>
              <a:rPr lang="en-GB" sz="2400" i="1" dirty="0"/>
              <a:t>the error in the forecast for  ECMWF model from </a:t>
            </a:r>
          </a:p>
          <a:p>
            <a:r>
              <a:rPr lang="en-GB" sz="2400" i="1" dirty="0"/>
              <a:t>9 Jan to 29 June 2020.</a:t>
            </a:r>
            <a:endParaRPr lang="en-GB" sz="2400" i="1" dirty="0">
              <a:solidFill>
                <a:srgbClr val="0070C0"/>
              </a:solidFill>
            </a:endParaRPr>
          </a:p>
          <a:p>
            <a:r>
              <a:rPr lang="en-GB" sz="2400" i="1" dirty="0">
                <a:solidFill>
                  <a:srgbClr val="0070C0"/>
                </a:solidFill>
              </a:rPr>
              <a:t> Aeolus has the largest impact (~3%) of any   </a:t>
            </a:r>
          </a:p>
          <a:p>
            <a:r>
              <a:rPr lang="en-GB" sz="2400" i="1" dirty="0">
                <a:solidFill>
                  <a:srgbClr val="0070C0"/>
                </a:solidFill>
              </a:rPr>
              <a:t>   single instrument   although it has just  in</a:t>
            </a:r>
          </a:p>
          <a:p>
            <a:r>
              <a:rPr lang="en-GB" sz="2400" i="1" dirty="0">
                <a:solidFill>
                  <a:srgbClr val="0070C0"/>
                </a:solidFill>
              </a:rPr>
              <a:t> 1% of the total number of observations.</a:t>
            </a:r>
          </a:p>
          <a:p>
            <a:endParaRPr lang="en-GB" sz="2400" i="1" dirty="0">
              <a:solidFill>
                <a:srgbClr val="0070C0"/>
              </a:solidFill>
            </a:endParaRPr>
          </a:p>
          <a:p>
            <a:r>
              <a:rPr lang="en-GB" sz="2400" i="1" dirty="0">
                <a:solidFill>
                  <a:srgbClr val="0070C0"/>
                </a:solidFill>
              </a:rPr>
              <a:t>    About 200k winds  a day were being assimilated</a:t>
            </a:r>
          </a:p>
          <a:p>
            <a:r>
              <a:rPr lang="en-GB" sz="2400" i="1" dirty="0">
                <a:solidFill>
                  <a:srgbClr val="0070C0"/>
                </a:solidFill>
              </a:rPr>
              <a:t> from Aeolus  with a precision is 4-5 m/s.</a:t>
            </a:r>
          </a:p>
          <a:p>
            <a:endParaRPr lang="en-GB" sz="2400" dirty="0">
              <a:solidFill>
                <a:srgbClr val="0070C0"/>
              </a:solidFill>
            </a:endParaRPr>
          </a:p>
          <a:p>
            <a:r>
              <a:rPr lang="en-US" dirty="0"/>
              <a:t>           </a:t>
            </a:r>
            <a:r>
              <a:rPr lang="en-US" sz="2400" b="1" dirty="0">
                <a:solidFill>
                  <a:srgbClr val="FF0000"/>
                </a:solidFill>
              </a:rPr>
              <a:t>FOLLOW ON MISSION SUBMITTED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     FOR APPROVAL AT THE MINISTERIAL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             MEETING THIS AUTUMN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                   LAUNCH   ~ 2030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B1DD2-42F9-F742-969F-85B02E3B5063}"/>
              </a:ext>
            </a:extLst>
          </p:cNvPr>
          <p:cNvSpPr txBox="1"/>
          <p:nvPr/>
        </p:nvSpPr>
        <p:spPr>
          <a:xfrm>
            <a:off x="3266307" y="2929035"/>
            <a:ext cx="184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Wind sea surface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833B3-1ED0-6F4A-85E7-F46864ED8C99}"/>
              </a:ext>
            </a:extLst>
          </p:cNvPr>
          <p:cNvSpPr txBox="1"/>
          <p:nvPr/>
        </p:nvSpPr>
        <p:spPr>
          <a:xfrm>
            <a:off x="3688703" y="3594681"/>
            <a:ext cx="617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Atmospheric  Motion Vectors from successive satellite images.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8D0F7-1DA9-1C40-9114-9179F926FA40}"/>
              </a:ext>
            </a:extLst>
          </p:cNvPr>
          <p:cNvSpPr txBox="1"/>
          <p:nvPr/>
        </p:nvSpPr>
        <p:spPr>
          <a:xfrm>
            <a:off x="697230" y="551184"/>
            <a:ext cx="9982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“FSOI”- Forecast Sensitivity to Observation Impact:</a:t>
            </a:r>
          </a:p>
          <a:p>
            <a:r>
              <a:rPr lang="en-US" sz="2400" dirty="0">
                <a:solidFill>
                  <a:srgbClr val="00B050"/>
                </a:solidFill>
              </a:rPr>
              <a:t>Powerful tool to quantify impact of e.g. radio sondes, wind profilers  v. Mode-S</a:t>
            </a:r>
          </a:p>
        </p:txBody>
      </p:sp>
    </p:spTree>
    <p:extLst>
      <p:ext uri="{BB962C8B-B14F-4D97-AF65-F5344CB8AC3E}">
        <p14:creationId xmlns:p14="http://schemas.microsoft.com/office/powerpoint/2010/main" val="176369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8">
            <a:extLst>
              <a:ext uri="{FF2B5EF4-FFF2-40B4-BE49-F238E27FC236}">
                <a16:creationId xmlns:a16="http://schemas.microsoft.com/office/drawing/2014/main" id="{19CEA67D-4E5C-B04B-B05D-B509BE085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312" y="103649"/>
            <a:ext cx="683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          WIVERN  – RADAR CONCEPT  </a:t>
            </a:r>
            <a:endParaRPr lang="en-GB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410" name="TextBox 28">
            <a:extLst>
              <a:ext uri="{FF2B5EF4-FFF2-40B4-BE49-F238E27FC236}">
                <a16:creationId xmlns:a16="http://schemas.microsoft.com/office/drawing/2014/main" id="{F0CFA46C-658E-1945-9463-407DBDA92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426" y="687849"/>
            <a:ext cx="672947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</a:rPr>
              <a:t>500km orbit    800km wide ground track: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</a:rPr>
              <a:t>        </a:t>
            </a:r>
            <a:r>
              <a:rPr lang="en-GB" altLang="en-US" sz="2400" dirty="0">
                <a:latin typeface="Calibri" panose="020F0502020204030204" pitchFamily="34" charset="0"/>
                <a:sym typeface="Symbol" pitchFamily="2" charset="2"/>
              </a:rPr>
              <a:t>41.6 off zenith at surface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One rotation  in 5 seconds   (12 rpm)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                - move  35km along track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B050"/>
                </a:solidFill>
                <a:latin typeface="Calibri" panose="020F0502020204030204" pitchFamily="34" charset="0"/>
                <a:sym typeface="Symbol" pitchFamily="2" charset="2"/>
              </a:rPr>
              <a:t>For representative winds suitable for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B050"/>
                </a:solidFill>
                <a:latin typeface="Calibri" panose="020F0502020204030204" pitchFamily="34" charset="0"/>
                <a:sym typeface="Symbol" pitchFamily="2" charset="2"/>
              </a:rPr>
              <a:t>assimilation accurate 2m/s  averaged  20km along footprint  track.  </a:t>
            </a:r>
            <a:endParaRPr lang="en-GB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TextBox 28">
            <a:extLst>
              <a:ext uri="{FF2B5EF4-FFF2-40B4-BE49-F238E27FC236}">
                <a16:creationId xmlns:a16="http://schemas.microsoft.com/office/drawing/2014/main" id="{89489A46-F89A-0645-A162-6128FF6D8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529029"/>
            <a:ext cx="1201191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3m  antenna    (maximum possible with current launchers)     94GHz for a narrow beam: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                Beamwidth at the surface  800 m.           Pulse length 500m (3.3</a:t>
            </a:r>
            <a:r>
              <a:rPr lang="en-US" altLang="en-US" sz="2400" b="1" dirty="0" err="1">
                <a:solidFill>
                  <a:srgbClr val="0070C0"/>
                </a:solidFill>
              </a:rPr>
              <a:t>μs</a:t>
            </a:r>
            <a:r>
              <a:rPr lang="en-US" altLang="en-US" sz="2400" b="1" dirty="0">
                <a:solidFill>
                  <a:srgbClr val="0070C0"/>
                </a:solidFill>
              </a:rPr>
              <a:t>)    </a:t>
            </a:r>
          </a:p>
        </p:txBody>
      </p:sp>
      <p:sp>
        <p:nvSpPr>
          <p:cNvPr id="17413" name="TextBox 28">
            <a:extLst>
              <a:ext uri="{FF2B5EF4-FFF2-40B4-BE49-F238E27FC236}">
                <a16:creationId xmlns:a16="http://schemas.microsoft.com/office/drawing/2014/main" id="{1DC8EEEE-D26F-E64E-B3D0-01E67B814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88" y="4389122"/>
            <a:ext cx="115138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1. DOPPLER line of sight winds</a:t>
            </a:r>
            <a:r>
              <a:rPr lang="en-GB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– using cloud particles as tracers.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     Winds inside tropical cyclones + deepening Atlantic (and Mediterranean) depressions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      </a:t>
            </a:r>
            <a:r>
              <a:rPr lang="en-GB" altLang="en-US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Complementing Aeolus Doppler lidar clear-sky and cloud top winds (+ Aeolus follow on)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2. RADAR REFLECTIVITY  precipitation rate, </a:t>
            </a:r>
            <a:r>
              <a:rPr lang="en-GB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cloud profiles, cloud ice water content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PROPOSAL TO ESA 2020 – LED BY ILLINGWORTH AND BATTAGLIA – NOW IN PHASE ZERO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(WIVERN =  ”Wind Velocity Radar Nephoscope”)</a:t>
            </a:r>
          </a:p>
        </p:txBody>
      </p:sp>
      <p:pic>
        <p:nvPicPr>
          <p:cNvPr id="8" name="Picture 7" descr="A picture containing water, boat, person, sitting&#10;&#10;Description automatically generated">
            <a:extLst>
              <a:ext uri="{FF2B5EF4-FFF2-40B4-BE49-F238E27FC236}">
                <a16:creationId xmlns:a16="http://schemas.microsoft.com/office/drawing/2014/main" id="{713AA059-C7D3-9A46-9D23-E714F04951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4098" y="160554"/>
            <a:ext cx="4883785" cy="3368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71602E-0E56-7343-B522-85186B6F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0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1C54D496-CAFB-FB44-AE09-989A5EDE1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53"/>
            <a:ext cx="12192000" cy="6382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B098D8-8A09-6F41-A266-99F39A3C5977}"/>
              </a:ext>
            </a:extLst>
          </p:cNvPr>
          <p:cNvSpPr txBox="1"/>
          <p:nvPr/>
        </p:nvSpPr>
        <p:spPr>
          <a:xfrm>
            <a:off x="198648" y="53287"/>
            <a:ext cx="1179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ORBIT OF AEOLUS DATA  - PHOTON COUNTS - 3km horizontal resolution - DEEP BLUE SIGNAL LOST BECAUSE OF CLOUDS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EDB6F-197F-B146-A9EC-73EC950D4CB0}"/>
              </a:ext>
            </a:extLst>
          </p:cNvPr>
          <p:cNvSpPr txBox="1"/>
          <p:nvPr/>
        </p:nvSpPr>
        <p:spPr>
          <a:xfrm>
            <a:off x="3543300" y="3761687"/>
            <a:ext cx="425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ECMWF forward modelled radar reflectivity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D84FB-7FD4-0147-9474-8547BE631ECA}"/>
              </a:ext>
            </a:extLst>
          </p:cNvPr>
          <p:cNvSpPr txBox="1"/>
          <p:nvPr/>
        </p:nvSpPr>
        <p:spPr>
          <a:xfrm>
            <a:off x="1143000" y="6435381"/>
            <a:ext cx="995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  <a:r>
              <a:rPr lang="en-US" dirty="0" err="1"/>
              <a:t>dBZ</a:t>
            </a:r>
            <a:r>
              <a:rPr lang="en-US" dirty="0"/>
              <a:t> &gt;-15dBZ (blue/yellow) 20km integration wind precision +/-2m/s    (-25dBZ, deep blue,  +/- 6m/s)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97B17-2059-6D4D-9421-904DCDF6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1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D9556-5FE0-D64D-861E-42850628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C19-E91F-6047-9289-F7D1436364DD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A picture containing text, sport, athletic game, racquetball&#10;&#10;Description automatically generated">
            <a:extLst>
              <a:ext uri="{FF2B5EF4-FFF2-40B4-BE49-F238E27FC236}">
                <a16:creationId xmlns:a16="http://schemas.microsoft.com/office/drawing/2014/main" id="{D2F9AEF1-6BB2-0D42-947D-66289F76EA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32" y="866904"/>
            <a:ext cx="7700963" cy="3686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C16A79-F5E6-8041-B961-7D22A3090CA0}"/>
              </a:ext>
            </a:extLst>
          </p:cNvPr>
          <p:cNvSpPr txBox="1"/>
          <p:nvPr/>
        </p:nvSpPr>
        <p:spPr>
          <a:xfrm>
            <a:off x="1314450" y="271463"/>
            <a:ext cx="9016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HOW MANY WINDS A DAY DO WE EXPECT FROM WIVERN?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A0383-B8E6-234D-93CE-8BE9FD268264}"/>
              </a:ext>
            </a:extLst>
          </p:cNvPr>
          <p:cNvSpPr txBox="1"/>
          <p:nvPr/>
        </p:nvSpPr>
        <p:spPr>
          <a:xfrm>
            <a:off x="548640" y="4698365"/>
            <a:ext cx="911884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BOLD BLACK LINE   20km integration    (for data assimilation </a:t>
            </a:r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precision of wind 2m/s for Z &gt;  -18dBZ</a:t>
            </a:r>
            <a:r>
              <a:rPr lang="en-US" sz="2400" dirty="0"/>
              <a:t>              </a:t>
            </a:r>
            <a:r>
              <a:rPr lang="en-US" sz="2400" dirty="0">
                <a:solidFill>
                  <a:srgbClr val="0070C0"/>
                </a:solidFill>
              </a:rPr>
              <a:t>(-15dBZ with 3dB margin)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 LINE  for 1km (convective scale) -5dBZ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400" dirty="0"/>
              <a:t>FROM CLOUDSAT GLOBAL CLIMATOLOGY of reflectivity profiles</a:t>
            </a:r>
          </a:p>
          <a:p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EXPECT ~ 1 MILLION PER DAY OF 20km winds (Z &gt; -15dBZ)</a:t>
            </a:r>
          </a:p>
          <a:p>
            <a:r>
              <a:rPr lang="en-US" b="1" dirty="0"/>
              <a:t>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EA06D4-B7D7-AD48-AD5A-DC319F2882F7}"/>
              </a:ext>
            </a:extLst>
          </p:cNvPr>
          <p:cNvSpPr/>
          <p:nvPr/>
        </p:nvSpPr>
        <p:spPr>
          <a:xfrm>
            <a:off x="2675205" y="3080385"/>
            <a:ext cx="685800" cy="69723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17D4F3-47DA-464E-A607-3B10108DF409}"/>
              </a:ext>
            </a:extLst>
          </p:cNvPr>
          <p:cNvSpPr/>
          <p:nvPr/>
        </p:nvSpPr>
        <p:spPr>
          <a:xfrm>
            <a:off x="6668085" y="3083877"/>
            <a:ext cx="685800" cy="69723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7EC69B-36FA-9240-B510-B88E06989EC5}"/>
              </a:ext>
            </a:extLst>
          </p:cNvPr>
          <p:cNvSpPr/>
          <p:nvPr/>
        </p:nvSpPr>
        <p:spPr>
          <a:xfrm>
            <a:off x="3819375" y="3095456"/>
            <a:ext cx="685800" cy="6972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3086</TotalTime>
  <Words>2517</Words>
  <Application>Microsoft Macintosh PowerPoint</Application>
  <PresentationFormat>Widescreen</PresentationFormat>
  <Paragraphs>290</Paragraphs>
  <Slides>31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Illingworth</dc:creator>
  <cp:lastModifiedBy>Anthony Illingworth</cp:lastModifiedBy>
  <cp:revision>32</cp:revision>
  <dcterms:created xsi:type="dcterms:W3CDTF">2022-08-27T09:04:05Z</dcterms:created>
  <dcterms:modified xsi:type="dcterms:W3CDTF">2022-10-17T09:45:26Z</dcterms:modified>
</cp:coreProperties>
</file>