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524" r:id="rId2"/>
    <p:sldId id="667" r:id="rId3"/>
    <p:sldId id="412" r:id="rId4"/>
    <p:sldId id="413" r:id="rId5"/>
    <p:sldId id="273" r:id="rId6"/>
    <p:sldId id="612" r:id="rId7"/>
    <p:sldId id="674" r:id="rId8"/>
    <p:sldId id="672" r:id="rId9"/>
    <p:sldId id="509" r:id="rId10"/>
    <p:sldId id="675" r:id="rId11"/>
    <p:sldId id="542" r:id="rId12"/>
    <p:sldId id="668" r:id="rId13"/>
    <p:sldId id="543" r:id="rId14"/>
    <p:sldId id="544" r:id="rId15"/>
    <p:sldId id="6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5"/>
    <p:restoredTop sz="86399"/>
  </p:normalViewPr>
  <p:slideViewPr>
    <p:cSldViewPr snapToGrid="0" snapToObjects="1">
      <p:cViewPr varScale="1">
        <p:scale>
          <a:sx n="110" d="100"/>
          <a:sy n="110" d="100"/>
        </p:scale>
        <p:origin x="40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A6253-CEC3-C540-BEBB-08B29D913E45}" type="datetimeFigureOut">
              <a:rPr lang="en-US" smtClean="0"/>
              <a:t>6/23/20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C785F-10F1-4A4E-AFA7-9A6AAA5C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28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4771F177-9CDC-2144-BE92-1D420197BC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98ECEF3E-AC0D-AA4A-82F4-64559FB64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3712283B-2CC3-EA43-99B3-2A742C4E2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E9D10DA-5C89-B14A-9D2B-1FE3F70FAEF5}" type="slidenum">
              <a:rPr lang="en-US" altLang="en-US" sz="1200" b="0"/>
              <a:pPr/>
              <a:t>1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279975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80E651C8-8A02-264D-83D3-367B3628BE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2A5CA093-3847-1C46-82CF-DFF57D29A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59DA4CA-27E6-E944-B37A-B1E37712E7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9163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9163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9163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9163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BE207DA-79A2-D44B-A21A-24BE86BEA13D}" type="slidenum">
              <a:rPr lang="en-US" altLang="en-US" sz="1200" b="0"/>
              <a:pPr/>
              <a:t>2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246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26">
            <a:extLst>
              <a:ext uri="{FF2B5EF4-FFF2-40B4-BE49-F238E27FC236}">
                <a16:creationId xmlns:a16="http://schemas.microsoft.com/office/drawing/2014/main" id="{2CE58D2D-AE81-894B-88C6-724FD66766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1027">
            <a:extLst>
              <a:ext uri="{FF2B5EF4-FFF2-40B4-BE49-F238E27FC236}">
                <a16:creationId xmlns:a16="http://schemas.microsoft.com/office/drawing/2014/main" id="{68A17F4C-004A-1F42-9FFC-732612119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28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97EFAC76-B622-A645-825E-6A4969FC0B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EC64630-BD8F-7245-A115-4F2F07E09ADF}" type="slidenum">
              <a:rPr lang="en-US" altLang="en-US" sz="1200" b="0"/>
              <a:pPr/>
              <a:t>4</a:t>
            </a:fld>
            <a:endParaRPr lang="en-US" altLang="en-US" sz="1200" b="0"/>
          </a:p>
        </p:txBody>
      </p:sp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1B19586-8297-B245-A0CA-F0AE1731CC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97CF48CA-DC41-E244-BD6C-6A67F2480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F1FDA785-EBB1-064A-BFC6-7696F7950B7E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99" tIns="46099" rIns="92199" bIns="46099" anchor="b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FF99632A-257F-2F4E-BF11-B7FB2403ED37}" type="slidenum">
              <a:rPr lang="en-GB" altLang="en-US" sz="1200">
                <a:latin typeface="Calibri" panose="020F0502020204030204" pitchFamily="34" charset="0"/>
              </a:rPr>
              <a:pPr algn="r" eaLnBrk="1" hangingPunct="1"/>
              <a:t>4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287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8380F289-71E0-4A4B-819B-0686A6167C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F5354092-0C32-C544-A7EF-A71A792EF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8D61AB50-943E-1F43-9B29-4DC0C04D99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50C64D1-CE53-C942-BF90-1FE55DE05719}" type="slidenum">
              <a:rPr lang="en-US" altLang="en-US" sz="1200" b="0"/>
              <a:pPr/>
              <a:t>5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2728956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5031CAF4-D0DA-CF40-B9C4-225B64AC29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69E4C4F2-1CA6-1740-BA49-A6DBCE685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4FB09843-09F7-A743-8B3D-9ADAA4584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A8D289-C812-1546-AB5F-D98B57B706CF}" type="slidenum">
              <a:rPr lang="en-US" altLang="en-US" sz="1200" b="0"/>
              <a:pPr/>
              <a:t>6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58654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98993-023D-6949-8A58-63E453CC7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9ACC6-F840-1E42-A0F6-538DFB63A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FD14B-059B-EC47-98DB-4D6EEE891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ECA5-4101-9046-9668-946FF42DEF8A}" type="datetime1">
              <a:rPr lang="en-GB" smtClean="0"/>
              <a:t>23/06/2020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61CDF-0339-D740-BB09-0EB5F732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937CF-D12A-4E40-A97A-4F92FFA9D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2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C050B-33B0-B348-A675-46DCD916F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AE05A-EB03-344E-90B4-C473C453C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C1B0D-01EE-7E41-AA9C-FAA2779DC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AFD2-CEA6-B244-A0A0-99497FD7A7B4}" type="datetime1">
              <a:rPr lang="en-GB" smtClean="0"/>
              <a:t>23/06/2020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7B0B2-1191-1743-B877-B48C994EF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E0577-07E0-094A-9925-D3B2577A6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0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A23B21-18D0-2945-A558-C1C42AB240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86B01-9434-0A42-B68D-480F4AA9B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82CD9-CFF2-2042-873C-22A960C23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6A62-4F7A-4F45-918F-88DACC37CCCE}" type="datetime1">
              <a:rPr lang="en-GB" smtClean="0"/>
              <a:t>23/06/2020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4D5FB-16B4-B54D-914D-EA16AD50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4FE2E-8A21-EC47-AD03-22234894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6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EF926-2C66-0843-ADC4-949FF0EE2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F1E90-5CB9-4341-A112-36668B1C4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8E105-3EF7-D649-A34F-E5CE11CB7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5095-6905-BD49-94A9-E87611B4672B}" type="datetime1">
              <a:rPr lang="en-GB" smtClean="0"/>
              <a:t>23/06/2020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0F283-20F3-9D4B-A4D7-5A0B5E7DB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F9543-931C-A245-BCAD-AA76D89F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7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C3A5-EBCD-4E43-B84E-D3A94A5FC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88758-B9E2-EE4F-80FF-11CB2CCC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71D08-FECD-BC4A-8D04-543399C2B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00F1-1900-8448-9F7B-E8C2E9DEB6AE}" type="datetime1">
              <a:rPr lang="en-GB" smtClean="0"/>
              <a:t>23/06/2020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A94EA-75E8-6E4C-8B8B-D7CD2D52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BB67E-7B0F-7C42-BCB9-B183881C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5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45700-8A0F-544A-9CBA-142BD368B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E8F9E-6C36-4147-9637-DDD9095CC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71C7F-819B-954C-BCA5-EC71C6C10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342F8-320E-054D-BAB8-EEC444E29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2D7A-934E-3640-9504-1C07B56EA3A3}" type="datetime1">
              <a:rPr lang="en-GB" smtClean="0"/>
              <a:t>23/06/2020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67AA3-652F-564A-AAB7-38993A4E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26892-80AF-294D-86AD-D079CCE43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6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67791-977B-1E48-9274-9D738EC43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BE12F-C5C9-AE4D-B4D0-DE788CB2F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8B2C5-AE37-9E4A-8218-5D32B387C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AB1253-6906-1B4D-8831-ADAC42B2E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F8C69F-7B7E-0148-BEAD-88FEA482C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10B8DA-6BFE-7C4E-A811-2E313F61C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E6BF-C7C9-DE4D-A2C8-79AD3D0E95C7}" type="datetime1">
              <a:rPr lang="en-GB" smtClean="0"/>
              <a:t>23/06/2020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10005-4564-7845-86FB-6B382627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A1EE2F-253E-0D45-9BF3-7573346D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4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A4A2-6934-8343-AA05-BF74D6DFA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2EB40B-F79D-2741-BAD4-2C7A446BE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AC3D-8B9D-414C-9EB4-CDD735B76CCD}" type="datetime1">
              <a:rPr lang="en-GB" smtClean="0"/>
              <a:t>23/06/2020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0F019-B442-D94F-853C-78331D817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910E0-66F2-7C4C-BF1B-16C3DBA4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1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8378D3-4D3F-6042-85DD-F00E2DB57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2122-3123-4A42-A3DD-9589E38EEA74}" type="datetime1">
              <a:rPr lang="en-GB" smtClean="0"/>
              <a:t>23/06/2020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C78C91-A01F-0544-8C64-AB1873861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CD664-7012-CA4F-B27A-B87E9F13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9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556E5-767E-394F-8D0A-6761D5702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5B2A4-C0AE-554E-89FE-601EA09B7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BC9FB-E561-C241-94D5-03F414375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AABE5-78E9-B546-8ACD-A9359F5C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4B97-570B-F242-ABEC-ADAF03598E02}" type="datetime1">
              <a:rPr lang="en-GB" smtClean="0"/>
              <a:t>23/06/2020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AAB5B-1424-C14E-BAC1-D02060B11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CFBB8-4A3B-8740-A6FB-246E1672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F0BC2-C333-F448-9680-10A5613ED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B7FD8D-B851-0E41-9593-5C8AEDCCA8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46A2E-5A1F-7640-924C-AC2D713E1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1608D-81DB-D843-BF6A-12980EC0A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5041-D856-0344-98D1-2C5D7503C0C8}" type="datetime1">
              <a:rPr lang="en-GB" smtClean="0"/>
              <a:t>23/06/2020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09A54-B77B-8A43-A271-4CFEFD00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DAC14-8CC4-AB4C-917F-1895805E3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4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A11FBB-5D13-D449-8D24-BC68C44B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14625-5657-994D-AA85-C13E6C103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0B83-319C-804D-B8F5-BAD21C924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18395-D91F-6E4F-A5D3-8A13A181DDAB}" type="datetime1">
              <a:rPr lang="en-GB" smtClean="0"/>
              <a:t>23/06/2020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0FFE0-8C00-654B-A936-A79436C57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CFB2-EC73-D34F-84FF-4F5647210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D5EB4-F12C-934D-BB8E-E0052BBFE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8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>
            <a:extLst>
              <a:ext uri="{FF2B5EF4-FFF2-40B4-BE49-F238E27FC236}">
                <a16:creationId xmlns:a16="http://schemas.microsoft.com/office/drawing/2014/main" id="{AEA05FC4-CF3B-E84F-B20A-0133FA46D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34939"/>
            <a:ext cx="724595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rgbClr val="FF0000"/>
                </a:solidFill>
              </a:rPr>
              <a:t>WIVERN: </a:t>
            </a:r>
            <a:r>
              <a:rPr lang="en-GB" altLang="en-US" sz="2800" b="1" dirty="0"/>
              <a:t>A New Satellite to Provide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/>
              <a:t>Global In-Cloud Winds, Precipitation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/>
              <a:t>Cloud Properties.</a:t>
            </a:r>
            <a:endParaRPr lang="en-GB" altLang="en-US" sz="2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rgbClr val="FF0000"/>
                </a:solidFill>
              </a:rPr>
              <a:t>WIVERN</a:t>
            </a:r>
            <a:r>
              <a:rPr lang="en-GB" altLang="en-US" sz="2800" b="1" dirty="0"/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/>
              <a:t>A </a:t>
            </a:r>
            <a:r>
              <a:rPr lang="en-GB" altLang="en-US" sz="2800" b="1" dirty="0" err="1">
                <a:solidFill>
                  <a:srgbClr val="FF0000"/>
                </a:solidFill>
              </a:rPr>
              <a:t>WI</a:t>
            </a:r>
            <a:r>
              <a:rPr lang="en-GB" altLang="en-US" sz="2800" b="1" dirty="0" err="1"/>
              <a:t>nd</a:t>
            </a:r>
            <a:r>
              <a:rPr lang="en-GB" altLang="en-US" sz="2800" b="1" dirty="0"/>
              <a:t> </a:t>
            </a:r>
            <a:r>
              <a:rPr lang="en-GB" altLang="en-US" sz="2800" b="1" dirty="0">
                <a:solidFill>
                  <a:srgbClr val="FF0000"/>
                </a:solidFill>
              </a:rPr>
              <a:t>Ve</a:t>
            </a:r>
            <a:r>
              <a:rPr lang="en-GB" altLang="en-US" sz="2800" b="1" dirty="0"/>
              <a:t>locity </a:t>
            </a:r>
            <a:r>
              <a:rPr lang="en-GB" altLang="en-US" sz="2800" b="1" dirty="0">
                <a:solidFill>
                  <a:srgbClr val="FF0000"/>
                </a:solidFill>
              </a:rPr>
              <a:t>R</a:t>
            </a:r>
            <a:r>
              <a:rPr lang="en-GB" altLang="en-US" sz="2800" b="1" dirty="0"/>
              <a:t>adar </a:t>
            </a:r>
            <a:r>
              <a:rPr lang="en-GB" altLang="en-US" sz="2800" b="1" dirty="0" err="1">
                <a:solidFill>
                  <a:srgbClr val="FF0000"/>
                </a:solidFill>
              </a:rPr>
              <a:t>N</a:t>
            </a:r>
            <a:r>
              <a:rPr lang="en-GB" altLang="en-US" sz="2800" b="1" dirty="0" err="1"/>
              <a:t>ephoscope</a:t>
            </a:r>
            <a:r>
              <a:rPr lang="en-GB" altLang="en-US" sz="2800" b="1" dirty="0"/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/>
              <a:t> “Earth Explorer 11 Candidate</a:t>
            </a:r>
            <a:r>
              <a:rPr lang="en-GB" altLang="en-US" sz="2800" dirty="0"/>
              <a:t>”  </a:t>
            </a:r>
          </a:p>
        </p:txBody>
      </p:sp>
      <p:pic>
        <p:nvPicPr>
          <p:cNvPr id="15362" name="Content Placeholder 3">
            <a:extLst>
              <a:ext uri="{FF2B5EF4-FFF2-40B4-BE49-F238E27FC236}">
                <a16:creationId xmlns:a16="http://schemas.microsoft.com/office/drawing/2014/main" id="{556D9FCD-F14F-2946-826C-FFD59C9F47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0132" y="1098660"/>
            <a:ext cx="2949575" cy="2397125"/>
          </a:xfrm>
        </p:spPr>
      </p:pic>
      <p:sp>
        <p:nvSpPr>
          <p:cNvPr id="15363" name="TextBox 2">
            <a:extLst>
              <a:ext uri="{FF2B5EF4-FFF2-40B4-BE49-F238E27FC236}">
                <a16:creationId xmlns:a16="http://schemas.microsoft.com/office/drawing/2014/main" id="{E515212A-7C6A-9F40-8D88-9FD64D002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748088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/>
              <a:t>WIVERN should provide in-cloud global winds, rain, snow cloud ice water content </a:t>
            </a:r>
            <a:r>
              <a:rPr lang="en-GB" altLang="en-US" sz="2400" b="1" u="sng" dirty="0">
                <a:solidFill>
                  <a:srgbClr val="008000"/>
                </a:solidFill>
              </a:rPr>
              <a:t>and convection </a:t>
            </a:r>
            <a:r>
              <a:rPr lang="en-GB" altLang="en-US" sz="2400" b="1" u="sng" dirty="0"/>
              <a:t> </a:t>
            </a:r>
            <a:r>
              <a:rPr lang="en-GB" altLang="en-US" sz="2400" b="1" dirty="0"/>
              <a:t>with 60km horizontal and 1km vertical resolution and daily visits poleward of 50</a:t>
            </a:r>
            <a:r>
              <a:rPr lang="en-GB" altLang="en-US" sz="2400" dirty="0">
                <a:latin typeface="Calibri" panose="020F0502020204030204" pitchFamily="34" charset="0"/>
                <a:sym typeface="Symbol" pitchFamily="2" charset="2"/>
              </a:rPr>
              <a:t></a:t>
            </a:r>
            <a:endParaRPr lang="en-GB" altLang="en-US" sz="2400" dirty="0"/>
          </a:p>
        </p:txBody>
      </p:sp>
      <p:sp>
        <p:nvSpPr>
          <p:cNvPr id="15364" name="TextBox 2">
            <a:extLst>
              <a:ext uri="{FF2B5EF4-FFF2-40B4-BE49-F238E27FC236}">
                <a16:creationId xmlns:a16="http://schemas.microsoft.com/office/drawing/2014/main" id="{CB1572FC-7ABA-0949-BB49-89694C221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558" y="5005388"/>
            <a:ext cx="898688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33CC"/>
                </a:solidFill>
              </a:rPr>
              <a:t>Anthony Illingworth, U of Reading:  Alessandro Battaglia, U of Leicester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33CC"/>
                </a:solidFill>
              </a:rPr>
              <a:t>+ science team including those who assimilate winds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33CC"/>
                </a:solidFill>
              </a:rPr>
              <a:t> in ECMWF, UK Met Office, DWD, </a:t>
            </a:r>
            <a:r>
              <a:rPr lang="en-US" altLang="en-US" sz="2000" b="1" dirty="0" err="1">
                <a:solidFill>
                  <a:srgbClr val="0033CC"/>
                </a:solidFill>
              </a:rPr>
              <a:t>MeteoFrance</a:t>
            </a:r>
            <a:endParaRPr lang="en-US" altLang="en-US" sz="2000" b="1" dirty="0">
              <a:solidFill>
                <a:srgbClr val="0033CC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33CC"/>
                </a:solidFill>
              </a:rPr>
              <a:t>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NCEO-CEOI CONF  24-25 June  2020</a:t>
            </a:r>
          </a:p>
        </p:txBody>
      </p:sp>
    </p:spTree>
    <p:extLst>
      <p:ext uri="{BB962C8B-B14F-4D97-AF65-F5344CB8AC3E}">
        <p14:creationId xmlns:p14="http://schemas.microsoft.com/office/powerpoint/2010/main" val="1936760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F38555-BAB0-6E41-88E2-35C1D43F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BD0B65-7B85-5E4E-AABC-3870235EC42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72" y="1607502"/>
            <a:ext cx="4859655" cy="36429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2492F4-C9D6-A24F-A457-C806B47DF85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20" y="1051560"/>
            <a:ext cx="6964680" cy="5669915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D06105AC-7F57-6641-8A84-9EE38D313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136525"/>
            <a:ext cx="102527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2.  BIAS DUE TO wind shear and Z gradient   27 June 2017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ABB728-1192-664D-BC01-97E928621A35}"/>
              </a:ext>
            </a:extLst>
          </p:cNvPr>
          <p:cNvSpPr txBox="1"/>
          <p:nvPr/>
        </p:nvSpPr>
        <p:spPr>
          <a:xfrm>
            <a:off x="238349" y="1607502"/>
            <a:ext cx="1702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 GRADIENT</a:t>
            </a:r>
          </a:p>
          <a:p>
            <a:r>
              <a:rPr lang="en-US" sz="2400" dirty="0"/>
              <a:t>20dBZ/km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536819-F78D-CB40-8A91-D7F7CF11AFA4}"/>
              </a:ext>
            </a:extLst>
          </p:cNvPr>
          <p:cNvSpPr txBox="1"/>
          <p:nvPr/>
        </p:nvSpPr>
        <p:spPr>
          <a:xfrm>
            <a:off x="9519509" y="1607501"/>
            <a:ext cx="1817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WIND SHEAR</a:t>
            </a:r>
          </a:p>
          <a:p>
            <a:r>
              <a:rPr lang="en-US" sz="2400" dirty="0"/>
              <a:t>15  m/s/km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53CB85-5D9D-D741-8F24-40FB3DE5997A}"/>
              </a:ext>
            </a:extLst>
          </p:cNvPr>
          <p:cNvSpPr txBox="1"/>
          <p:nvPr/>
        </p:nvSpPr>
        <p:spPr>
          <a:xfrm>
            <a:off x="27983" y="4281001"/>
            <a:ext cx="24205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WIVERNVELOCITY</a:t>
            </a:r>
          </a:p>
          <a:p>
            <a:r>
              <a:rPr lang="en-US" sz="2400" dirty="0"/>
              <a:t> BIAS predicted</a:t>
            </a:r>
          </a:p>
          <a:p>
            <a:r>
              <a:rPr lang="en-US" sz="2400" dirty="0"/>
              <a:t>From high </a:t>
            </a:r>
          </a:p>
          <a:p>
            <a:r>
              <a:rPr lang="en-US" sz="2400" dirty="0"/>
              <a:t>resolution</a:t>
            </a:r>
          </a:p>
          <a:p>
            <a:r>
              <a:rPr lang="en-US" sz="2400" dirty="0"/>
              <a:t>Chilbolton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9BD966-2AB4-E144-AFE9-940E23DA9042}"/>
              </a:ext>
            </a:extLst>
          </p:cNvPr>
          <p:cNvSpPr txBox="1"/>
          <p:nvPr/>
        </p:nvSpPr>
        <p:spPr>
          <a:xfrm>
            <a:off x="8987824" y="3678694"/>
            <a:ext cx="32041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VELOCITY BIAS at WIVERN  RESOLUTION</a:t>
            </a:r>
          </a:p>
          <a:p>
            <a:r>
              <a:rPr lang="en-US" sz="2400" dirty="0"/>
              <a:t>233 PIXELS.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MEAN -0.15m/s </a:t>
            </a:r>
          </a:p>
          <a:p>
            <a:r>
              <a:rPr lang="en-US" sz="2400" dirty="0"/>
              <a:t>CORRECT USING </a:t>
            </a:r>
          </a:p>
          <a:p>
            <a:r>
              <a:rPr lang="en-US" sz="2400" dirty="0"/>
              <a:t>Z GRADIENT OBSERVED  BY WIVERN</a:t>
            </a:r>
          </a:p>
          <a:p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MEAN BIAS 0.02m/s</a:t>
            </a:r>
          </a:p>
        </p:txBody>
      </p:sp>
    </p:spTree>
    <p:extLst>
      <p:ext uri="{BB962C8B-B14F-4D97-AF65-F5344CB8AC3E}">
        <p14:creationId xmlns:p14="http://schemas.microsoft.com/office/powerpoint/2010/main" val="1041258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1CEC34-F27E-5148-89D4-D49E2E42423F}"/>
              </a:ext>
            </a:extLst>
          </p:cNvPr>
          <p:cNvSpPr txBox="1"/>
          <p:nvPr/>
        </p:nvSpPr>
        <p:spPr>
          <a:xfrm>
            <a:off x="5940464" y="3033112"/>
            <a:ext cx="6652618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.                                                              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A0592-8AC2-1E41-9AA9-5FEBE7A9B498}"/>
              </a:ext>
            </a:extLst>
          </p:cNvPr>
          <p:cNvSpPr txBox="1"/>
          <p:nvPr/>
        </p:nvSpPr>
        <p:spPr>
          <a:xfrm>
            <a:off x="685800" y="224492"/>
            <a:ext cx="10961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3. What about an apparent wind shear induced by the rotating antenna?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6628882-F0B4-F749-819F-6A96431E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11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574071-4216-AA4D-8CE2-C8BB5605BEE6}"/>
              </a:ext>
            </a:extLst>
          </p:cNvPr>
          <p:cNvGrpSpPr/>
          <p:nvPr/>
        </p:nvGrpSpPr>
        <p:grpSpPr>
          <a:xfrm>
            <a:off x="2354580" y="1024538"/>
            <a:ext cx="2072640" cy="2404462"/>
            <a:chOff x="1177290" y="1257300"/>
            <a:chExt cx="2072640" cy="240446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F1A9A16-18C3-DF42-9CBE-0A0F76FDC60E}"/>
                </a:ext>
              </a:extLst>
            </p:cNvPr>
            <p:cNvCxnSpPr/>
            <p:nvPr/>
          </p:nvCxnSpPr>
          <p:spPr>
            <a:xfrm flipV="1">
              <a:off x="1177290" y="1257300"/>
              <a:ext cx="1920240" cy="2377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1AEDEAF-B642-3C40-8B35-A872B2B007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7290" y="1436722"/>
              <a:ext cx="2072640" cy="2225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Up Arrow 14">
            <a:extLst>
              <a:ext uri="{FF2B5EF4-FFF2-40B4-BE49-F238E27FC236}">
                <a16:creationId xmlns:a16="http://schemas.microsoft.com/office/drawing/2014/main" id="{8344E241-DB52-4E48-8016-ADD121855548}"/>
              </a:ext>
            </a:extLst>
          </p:cNvPr>
          <p:cNvSpPr/>
          <p:nvPr/>
        </p:nvSpPr>
        <p:spPr>
          <a:xfrm>
            <a:off x="2112264" y="150090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F164D0-5E97-614F-8CA1-60929C009EAD}"/>
              </a:ext>
            </a:extLst>
          </p:cNvPr>
          <p:cNvSpPr txBox="1"/>
          <p:nvPr/>
        </p:nvSpPr>
        <p:spPr>
          <a:xfrm>
            <a:off x="290803" y="739854"/>
            <a:ext cx="182146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5km/sec</a:t>
            </a:r>
          </a:p>
          <a:p>
            <a:r>
              <a:rPr lang="en-US" sz="2000" dirty="0">
                <a:solidFill>
                  <a:srgbClr val="0070C0"/>
                </a:solidFill>
              </a:rPr>
              <a:t>component of</a:t>
            </a:r>
          </a:p>
          <a:p>
            <a:r>
              <a:rPr lang="en-US" sz="2000" dirty="0">
                <a:solidFill>
                  <a:srgbClr val="0070C0"/>
                </a:solidFill>
              </a:rPr>
              <a:t>satellite motion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at 42 deg</a:t>
            </a:r>
          </a:p>
          <a:p>
            <a:r>
              <a:rPr lang="en-US" sz="2000" dirty="0">
                <a:solidFill>
                  <a:srgbClr val="0070C0"/>
                </a:solidFill>
              </a:rPr>
              <a:t>Elevation.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FD36DF-E8FC-A34A-9C0B-51FE7994FED0}"/>
              </a:ext>
            </a:extLst>
          </p:cNvPr>
          <p:cNvSpPr txBox="1"/>
          <p:nvPr/>
        </p:nvSpPr>
        <p:spPr>
          <a:xfrm>
            <a:off x="4631736" y="797242"/>
            <a:ext cx="731745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Radar </a:t>
            </a:r>
            <a:r>
              <a:rPr lang="en-US" sz="2000" dirty="0" err="1"/>
              <a:t>beamwidth</a:t>
            </a:r>
            <a:r>
              <a:rPr lang="en-US" sz="2000" dirty="0"/>
              <a:t> ~1 </a:t>
            </a:r>
            <a:r>
              <a:rPr lang="en-US" sz="2000" dirty="0" err="1"/>
              <a:t>mrad</a:t>
            </a:r>
            <a:r>
              <a:rPr lang="en-US" sz="2000" dirty="0"/>
              <a:t>   (0.05degs)</a:t>
            </a:r>
          </a:p>
          <a:p>
            <a:r>
              <a:rPr lang="en-US" sz="2000" dirty="0"/>
              <a:t>So induced wind shear up to  5m/s across the beam</a:t>
            </a:r>
          </a:p>
          <a:p>
            <a:endParaRPr lang="en-US" sz="2000" dirty="0"/>
          </a:p>
          <a:p>
            <a:r>
              <a:rPr lang="en-US" sz="2000" dirty="0"/>
              <a:t>A reflectivity gradient of 20dB/km</a:t>
            </a:r>
          </a:p>
          <a:p>
            <a:r>
              <a:rPr lang="en-US" sz="2000" dirty="0"/>
              <a:t>will induce a bias of about  1m/s.</a:t>
            </a:r>
          </a:p>
          <a:p>
            <a:endParaRPr lang="en-US" sz="2000" dirty="0"/>
          </a:p>
          <a:p>
            <a:r>
              <a:rPr lang="en-US" sz="2000" dirty="0"/>
              <a:t>We </a:t>
            </a:r>
            <a:r>
              <a:rPr lang="en-US" sz="2000" dirty="0">
                <a:solidFill>
                  <a:srgbClr val="FF0000"/>
                </a:solidFill>
              </a:rPr>
              <a:t>could </a:t>
            </a:r>
            <a:r>
              <a:rPr lang="en-US" sz="2000" dirty="0"/>
              <a:t>search the CEDA data base of the UK radar network</a:t>
            </a:r>
          </a:p>
          <a:p>
            <a:r>
              <a:rPr lang="en-US" sz="2000" dirty="0"/>
              <a:t>At ranges &lt; 45km from each radar (so </a:t>
            </a:r>
            <a:r>
              <a:rPr lang="en-US" sz="2000" dirty="0" err="1"/>
              <a:t>beamwidth</a:t>
            </a:r>
            <a:r>
              <a:rPr lang="en-US" sz="2000" dirty="0"/>
              <a:t> &lt; 500m) to see</a:t>
            </a:r>
          </a:p>
          <a:p>
            <a:r>
              <a:rPr lang="en-US" sz="2000" dirty="0"/>
              <a:t>if we can find 20dB  Z gradients extending in a straight line for 20km.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43E713-3A8A-D347-AFD8-155B5FD4B068}"/>
              </a:ext>
            </a:extLst>
          </p:cNvPr>
          <p:cNvSpPr txBox="1"/>
          <p:nvPr/>
        </p:nvSpPr>
        <p:spPr>
          <a:xfrm>
            <a:off x="615315" y="3813989"/>
            <a:ext cx="109613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4.  Critical issue – </a:t>
            </a:r>
            <a:r>
              <a:rPr lang="en-US" sz="2800" b="1" dirty="0"/>
              <a:t>need pointing knowledge (azimuth and elevation) of the rotating antenna to 200urad (a fifth of the </a:t>
            </a:r>
            <a:r>
              <a:rPr lang="en-US" sz="2800" b="1" dirty="0" err="1"/>
              <a:t>beamwidth</a:t>
            </a:r>
            <a:r>
              <a:rPr lang="en-US" sz="2800" b="1" dirty="0"/>
              <a:t>) for &lt; 1m/s bias.  </a:t>
            </a:r>
            <a:r>
              <a:rPr lang="en-US" sz="2800" b="1" dirty="0">
                <a:solidFill>
                  <a:srgbClr val="FF0000"/>
                </a:solidFill>
              </a:rPr>
              <a:t>    </a:t>
            </a:r>
            <a:r>
              <a:rPr lang="en-US" sz="2800" b="1" dirty="0">
                <a:solidFill>
                  <a:srgbClr val="0070C0"/>
                </a:solidFill>
              </a:rPr>
              <a:t>(platform orientation known to 20urad using star trackers.)     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For azimuth – use the same method as Aeolus – match winds for ascending and descending orbits.   </a:t>
            </a:r>
          </a:p>
        </p:txBody>
      </p:sp>
      <p:sp>
        <p:nvSpPr>
          <p:cNvPr id="3" name="Circular Arrow 2">
            <a:extLst>
              <a:ext uri="{FF2B5EF4-FFF2-40B4-BE49-F238E27FC236}">
                <a16:creationId xmlns:a16="http://schemas.microsoft.com/office/drawing/2014/main" id="{64B5A0EA-30E3-8A4A-9B7F-42598F4DE2F6}"/>
              </a:ext>
            </a:extLst>
          </p:cNvPr>
          <p:cNvSpPr/>
          <p:nvPr/>
        </p:nvSpPr>
        <p:spPr>
          <a:xfrm rot="1603556">
            <a:off x="1378470" y="2477238"/>
            <a:ext cx="1898257" cy="1974498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6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24794-845D-F54B-8ABB-6F6CBE39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B31E48-C55B-F341-B4D3-C3C72FF61D13}"/>
              </a:ext>
            </a:extLst>
          </p:cNvPr>
          <p:cNvGrpSpPr/>
          <p:nvPr/>
        </p:nvGrpSpPr>
        <p:grpSpPr>
          <a:xfrm>
            <a:off x="2171700" y="618951"/>
            <a:ext cx="7212330" cy="3375660"/>
            <a:chOff x="0" y="0"/>
            <a:chExt cx="9373504" cy="4148917"/>
          </a:xfrm>
        </p:grpSpPr>
        <p:sp>
          <p:nvSpPr>
            <p:cNvPr id="6" name="Curved Left Arrow 5">
              <a:extLst>
                <a:ext uri="{FF2B5EF4-FFF2-40B4-BE49-F238E27FC236}">
                  <a16:creationId xmlns:a16="http://schemas.microsoft.com/office/drawing/2014/main" id="{EEC47BDD-48C3-EC4C-AB1E-67FDE66F4CC0}"/>
                </a:ext>
              </a:extLst>
            </p:cNvPr>
            <p:cNvSpPr/>
            <p:nvPr/>
          </p:nvSpPr>
          <p:spPr>
            <a:xfrm>
              <a:off x="4065337" y="0"/>
              <a:ext cx="462236" cy="474562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1E7F4F9-843C-8541-9BE6-0A60851C1C9F}"/>
                </a:ext>
              </a:extLst>
            </p:cNvPr>
            <p:cNvGrpSpPr/>
            <p:nvPr/>
          </p:nvGrpSpPr>
          <p:grpSpPr>
            <a:xfrm>
              <a:off x="0" y="551045"/>
              <a:ext cx="9373504" cy="3597872"/>
              <a:chOff x="0" y="551045"/>
              <a:chExt cx="9373504" cy="3760144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8EE8887-C42C-B341-92BF-A721F2DD5A94}"/>
                  </a:ext>
                </a:extLst>
              </p:cNvPr>
              <p:cNvGrpSpPr/>
              <p:nvPr/>
            </p:nvGrpSpPr>
            <p:grpSpPr>
              <a:xfrm>
                <a:off x="0" y="551045"/>
                <a:ext cx="9373504" cy="3760144"/>
                <a:chOff x="0" y="551045"/>
                <a:chExt cx="9373504" cy="3760144"/>
              </a:xfrm>
            </p:grpSpPr>
            <p:pic>
              <p:nvPicPr>
                <p:cNvPr id="15" name="Picture 14" descr="A picture containing table&#10;&#10;Description automatically generated">
                  <a:extLst>
                    <a:ext uri="{FF2B5EF4-FFF2-40B4-BE49-F238E27FC236}">
                      <a16:creationId xmlns:a16="http://schemas.microsoft.com/office/drawing/2014/main" id="{80AE686D-24F7-B944-BA3F-C126608ACC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10800000">
                  <a:off x="3319794" y="551045"/>
                  <a:ext cx="1528761" cy="1528761"/>
                </a:xfrm>
                <a:prstGeom prst="rect">
                  <a:avLst/>
                </a:prstGeom>
              </p:spPr>
            </p:pic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A06CC015-FD6C-5A45-8051-14135CABE6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0" y="4288039"/>
                  <a:ext cx="9373504" cy="1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6F9F2B43-E513-2242-821D-A4CB34E29C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85178" y="769515"/>
                  <a:ext cx="0" cy="3530099"/>
                </a:xfrm>
                <a:prstGeom prst="line">
                  <a:avLst/>
                </a:prstGeom>
                <a:ln w="3810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953E00AA-0040-884B-8636-D04B501E60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01288" y="1232503"/>
                  <a:ext cx="3433485" cy="3078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B6662B7F-D146-E44F-90FC-74FF26A9C4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66473" y="1232503"/>
                  <a:ext cx="3546387" cy="3078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6C5B85D-38B2-A24A-8D49-8E83E853CBB5}"/>
                  </a:ext>
                </a:extLst>
              </p:cNvPr>
              <p:cNvCxnSpPr/>
              <p:nvPr/>
            </p:nvCxnSpPr>
            <p:spPr>
              <a:xfrm flipH="1">
                <a:off x="1398547" y="1232503"/>
                <a:ext cx="2902741" cy="306711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2692030-0C5D-E543-8BF4-0039CDBE3A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1288" y="1232503"/>
                <a:ext cx="3902497" cy="303238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31779D8-16B6-A444-99E6-1493C6AB25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860" y="1315425"/>
                <a:ext cx="344540" cy="2972614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54">
              <a:extLst>
                <a:ext uri="{FF2B5EF4-FFF2-40B4-BE49-F238E27FC236}">
                  <a16:creationId xmlns:a16="http://schemas.microsoft.com/office/drawing/2014/main" id="{CBDD6945-51CB-B24B-A25C-736EA4F7EBB9}"/>
                </a:ext>
              </a:extLst>
            </p:cNvPr>
            <p:cNvSpPr txBox="1"/>
            <p:nvPr/>
          </p:nvSpPr>
          <p:spPr>
            <a:xfrm>
              <a:off x="2473214" y="3657765"/>
              <a:ext cx="1279525" cy="3594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Sea surface 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Up Arrow 8">
              <a:extLst>
                <a:ext uri="{FF2B5EF4-FFF2-40B4-BE49-F238E27FC236}">
                  <a16:creationId xmlns:a16="http://schemas.microsoft.com/office/drawing/2014/main" id="{3AE89F1E-DF96-DE4B-B092-01BB7D105DEE}"/>
                </a:ext>
              </a:extLst>
            </p:cNvPr>
            <p:cNvSpPr/>
            <p:nvPr/>
          </p:nvSpPr>
          <p:spPr>
            <a:xfrm rot="5400000">
              <a:off x="5433223" y="501347"/>
              <a:ext cx="484632" cy="97840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TextBox 59">
              <a:extLst>
                <a:ext uri="{FF2B5EF4-FFF2-40B4-BE49-F238E27FC236}">
                  <a16:creationId xmlns:a16="http://schemas.microsoft.com/office/drawing/2014/main" id="{7CCE6DA4-6320-1B46-982A-9D3BE8D0A780}"/>
                </a:ext>
              </a:extLst>
            </p:cNvPr>
            <p:cNvSpPr txBox="1"/>
            <p:nvPr/>
          </p:nvSpPr>
          <p:spPr>
            <a:xfrm>
              <a:off x="6093426" y="565126"/>
              <a:ext cx="3179319" cy="91382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Satellite moves at 7km/s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2A974E2-D5BB-8749-A3DF-A180FFE74DFB}"/>
              </a:ext>
            </a:extLst>
          </p:cNvPr>
          <p:cNvSpPr txBox="1"/>
          <p:nvPr/>
        </p:nvSpPr>
        <p:spPr>
          <a:xfrm>
            <a:off x="858253" y="270864"/>
            <a:ext cx="11307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MONITORING THE ELEVATION ANGLE OF WIVERN – USE THE RADAR AS AN ALTIMETER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A58249-00A7-D94A-BE5D-3EFF316F7EF8}"/>
              </a:ext>
            </a:extLst>
          </p:cNvPr>
          <p:cNvSpPr txBox="1"/>
          <p:nvPr/>
        </p:nvSpPr>
        <p:spPr>
          <a:xfrm>
            <a:off x="715670" y="4155681"/>
            <a:ext cx="111572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Blue – the range remains constant when the antenna rotates around  an axis pointing to nadir. </a:t>
            </a:r>
          </a:p>
          <a:p>
            <a:r>
              <a:rPr lang="en-GB" sz="2000" dirty="0"/>
              <a:t>Red – the range varies sinusoidally  if the radar rotates about an axis that is slightly off nadir. </a:t>
            </a:r>
          </a:p>
          <a:p>
            <a:r>
              <a:rPr lang="en-GB" sz="2000" b="1" dirty="0"/>
              <a:t>                        AMPLITUDE OF SINUSOID  651km*200urad = 130m.  </a:t>
            </a:r>
          </a:p>
          <a:p>
            <a:r>
              <a:rPr lang="en-GB" sz="2000" dirty="0"/>
              <a:t>               Correct for this in hardware (adjust axis of rotation) or software</a:t>
            </a:r>
          </a:p>
          <a:p>
            <a:endParaRPr lang="en-GB" sz="2000" dirty="0"/>
          </a:p>
          <a:p>
            <a:r>
              <a:rPr lang="en-GB" sz="2000" b="1" dirty="0">
                <a:solidFill>
                  <a:srgbClr val="FF0000"/>
                </a:solidFill>
              </a:rPr>
              <a:t>        QUESTION: DOES THE SEA SURFACE CHANGE BY 100m OVER A DISTANCE OF  800km? 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                                                     (Panama Canal 26m)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47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1458B7-9A7D-824E-A5EA-B3103AA4C93A}"/>
              </a:ext>
            </a:extLst>
          </p:cNvPr>
          <p:cNvSpPr txBox="1"/>
          <p:nvPr/>
        </p:nvSpPr>
        <p:spPr>
          <a:xfrm>
            <a:off x="53356" y="134471"/>
            <a:ext cx="11906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5. Can we derive true </a:t>
            </a:r>
            <a:r>
              <a:rPr lang="en-US" sz="3200" dirty="0" err="1">
                <a:solidFill>
                  <a:srgbClr val="FF0000"/>
                </a:solidFill>
              </a:rPr>
              <a:t>horiz</a:t>
            </a:r>
            <a:r>
              <a:rPr lang="en-US" sz="3200" dirty="0">
                <a:solidFill>
                  <a:srgbClr val="FF0000"/>
                </a:solidFill>
              </a:rPr>
              <a:t> winds when looking 41 degrees off nadir?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FB4B9B-86F6-4F45-8003-64A670D0CB20}"/>
              </a:ext>
            </a:extLst>
          </p:cNvPr>
          <p:cNvSpPr txBox="1"/>
          <p:nvPr/>
        </p:nvSpPr>
        <p:spPr>
          <a:xfrm>
            <a:off x="282388" y="635575"/>
            <a:ext cx="117258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Radar observations by the French Falcon aircraft  with three antenna  pointing in different directions  through a tropical rainstorm near Darwin.  (Courtesy  Julien </a:t>
            </a:r>
            <a:r>
              <a:rPr lang="en-GB" sz="2400" dirty="0" err="1"/>
              <a:t>Delanoe</a:t>
            </a:r>
            <a:r>
              <a:rPr lang="en-GB" sz="2400" dirty="0"/>
              <a:t>, LATMOS)</a:t>
            </a:r>
          </a:p>
          <a:p>
            <a:r>
              <a:rPr lang="en-GB" sz="2400" dirty="0"/>
              <a:t> An 80 km vertical cross section of tropical rainfall observed by a 94 GHz radar showing the reflectivity and 3-D velocities.  Heavy rain completely attenuates the signal below ~ 2.5km.</a:t>
            </a:r>
          </a:p>
          <a:p>
            <a:r>
              <a:rPr lang="en-GB" sz="2400" dirty="0"/>
              <a:t>         </a:t>
            </a:r>
            <a:r>
              <a:rPr lang="en-GB" sz="2400" dirty="0">
                <a:solidFill>
                  <a:srgbClr val="00B050"/>
                </a:solidFill>
              </a:rPr>
              <a:t>First 40 km of stratiform rainfal</a:t>
            </a:r>
            <a:r>
              <a:rPr lang="en-GB" sz="2400" dirty="0"/>
              <a:t>l       </a:t>
            </a:r>
            <a:r>
              <a:rPr lang="en-GB" sz="2400" dirty="0">
                <a:solidFill>
                  <a:srgbClr val="0070C0"/>
                </a:solidFill>
              </a:rPr>
              <a:t>Second 40km of convective rainfall. </a:t>
            </a:r>
          </a:p>
          <a:p>
            <a:r>
              <a:rPr lang="en-GB" sz="2400" dirty="0">
                <a:solidFill>
                  <a:srgbClr val="0070C0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D1FA9D-0AE9-5446-9BD2-B264912C0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567"/>
          <a:stretch/>
        </p:blipFill>
        <p:spPr>
          <a:xfrm>
            <a:off x="53356" y="2637032"/>
            <a:ext cx="11163300" cy="3660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868B82-3B68-DD41-A824-4F7A61405EFD}"/>
              </a:ext>
            </a:extLst>
          </p:cNvPr>
          <p:cNvSpPr txBox="1"/>
          <p:nvPr/>
        </p:nvSpPr>
        <p:spPr>
          <a:xfrm>
            <a:off x="10839313" y="2939456"/>
            <a:ext cx="1168910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dBZ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V(vert)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V(</a:t>
            </a:r>
            <a:r>
              <a:rPr lang="en-US" sz="2400" dirty="0" err="1"/>
              <a:t>horiz</a:t>
            </a:r>
            <a:r>
              <a:rPr lang="en-US" sz="2400" dirty="0"/>
              <a:t>)</a:t>
            </a:r>
          </a:p>
          <a:p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5DDAC4-8922-C545-99C1-2DE26663EB35}"/>
              </a:ext>
            </a:extLst>
          </p:cNvPr>
          <p:cNvSpPr txBox="1"/>
          <p:nvPr/>
        </p:nvSpPr>
        <p:spPr>
          <a:xfrm>
            <a:off x="282388" y="6347317"/>
            <a:ext cx="11103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compute WIVERN line of sight (LOS) wind, and  apparent </a:t>
            </a:r>
            <a:r>
              <a:rPr lang="en-US" sz="2400" b="1" dirty="0">
                <a:solidFill>
                  <a:srgbClr val="FF0000"/>
                </a:solidFill>
              </a:rPr>
              <a:t>HLOS</a:t>
            </a:r>
            <a:r>
              <a:rPr lang="en-US" sz="2400" dirty="0">
                <a:solidFill>
                  <a:srgbClr val="FF0000"/>
                </a:solidFill>
              </a:rPr>
              <a:t> =  LOS (cos 41degs)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0EA2EE-4775-6242-ADE3-393DB10E8779}"/>
              </a:ext>
            </a:extLst>
          </p:cNvPr>
          <p:cNvCxnSpPr/>
          <p:nvPr/>
        </p:nvCxnSpPr>
        <p:spPr>
          <a:xfrm>
            <a:off x="1169894" y="2637032"/>
            <a:ext cx="3644153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389C07-9569-1D49-8018-AC84129C849B}"/>
              </a:ext>
            </a:extLst>
          </p:cNvPr>
          <p:cNvCxnSpPr/>
          <p:nvPr/>
        </p:nvCxnSpPr>
        <p:spPr>
          <a:xfrm>
            <a:off x="5611905" y="2602582"/>
            <a:ext cx="3644153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AC99762-70E4-1543-91FD-49B2B46A8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41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707D6B-5AC6-D64B-B037-B706778DD9CD}"/>
              </a:ext>
            </a:extLst>
          </p:cNvPr>
          <p:cNvSpPr txBox="1"/>
          <p:nvPr/>
        </p:nvSpPr>
        <p:spPr>
          <a:xfrm>
            <a:off x="327212" y="5094586"/>
            <a:ext cx="117258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Bottom panel:  the HLOS velocity at </a:t>
            </a:r>
            <a:r>
              <a:rPr lang="en-GB" sz="2000" dirty="0">
                <a:solidFill>
                  <a:srgbClr val="0070C0"/>
                </a:solidFill>
              </a:rPr>
              <a:t>1 km resolution </a:t>
            </a:r>
            <a:r>
              <a:rPr lang="en-GB" sz="2000" dirty="0"/>
              <a:t>and </a:t>
            </a:r>
            <a:r>
              <a:rPr lang="en-GB" sz="2000" dirty="0">
                <a:solidFill>
                  <a:srgbClr val="FF0000"/>
                </a:solidFill>
              </a:rPr>
              <a:t>20 km resolution </a:t>
            </a:r>
            <a:r>
              <a:rPr lang="en-GB" sz="2000" dirty="0"/>
              <a:t>inferred by  WIVERN at height of 6km </a:t>
            </a:r>
          </a:p>
          <a:p>
            <a:r>
              <a:rPr lang="en-GB" sz="2000" dirty="0"/>
              <a:t>                    BLACK line is the true horizonal velocity measured by the radar.    (Assume ice falls at 1m/s) </a:t>
            </a:r>
          </a:p>
          <a:p>
            <a:r>
              <a:rPr lang="en-GB" sz="2000" dirty="0">
                <a:solidFill>
                  <a:srgbClr val="00B050"/>
                </a:solidFill>
              </a:rPr>
              <a:t>HYPOTHESIS </a:t>
            </a:r>
            <a:r>
              <a:rPr lang="en-GB" sz="2000" dirty="0">
                <a:solidFill>
                  <a:srgbClr val="FF0000"/>
                </a:solidFill>
              </a:rPr>
              <a:t>IF the rms variation of 1km wind over 20km is &lt; 0.5m/s   – we have stratiform rain</a:t>
            </a:r>
          </a:p>
          <a:p>
            <a:r>
              <a:rPr lang="en-GB" sz="2000" dirty="0">
                <a:solidFill>
                  <a:srgbClr val="0070C0"/>
                </a:solidFill>
              </a:rPr>
              <a:t>            if  rms variation of the km to km wind over 20km  is &gt; 1.3m/s  -   we have convective rain</a:t>
            </a:r>
          </a:p>
          <a:p>
            <a:r>
              <a:rPr lang="en-GB" sz="2000" dirty="0">
                <a:solidFill>
                  <a:srgbClr val="00B050"/>
                </a:solidFill>
              </a:rPr>
              <a:t>      MORE FLIGHTS CAPE VERDE JULY 2020:  also analyse ‘EPATAN’ flights near Iceland/</a:t>
            </a:r>
            <a:r>
              <a:rPr lang="en-GB" sz="2000">
                <a:solidFill>
                  <a:srgbClr val="00B050"/>
                </a:solidFill>
              </a:rPr>
              <a:t>Greenland 2016</a:t>
            </a:r>
            <a:endParaRPr lang="en-GB" sz="2000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B1321E-B7A5-AA4D-9FB7-C851E83AA4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76"/>
          <a:stretch/>
        </p:blipFill>
        <p:spPr>
          <a:xfrm>
            <a:off x="0" y="307433"/>
            <a:ext cx="11163300" cy="478715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A5B9A-1AC2-E74F-B5C2-F0DD1C80E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77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185B9B-3419-A449-B741-65F611078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E32BB3-9615-0441-A129-FAF312A22C70}"/>
              </a:ext>
            </a:extLst>
          </p:cNvPr>
          <p:cNvSpPr txBox="1"/>
          <p:nvPr/>
        </p:nvSpPr>
        <p:spPr>
          <a:xfrm>
            <a:off x="3002280" y="518160"/>
            <a:ext cx="5115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Other issues to investigate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48A9B9-AB41-144E-8AAB-E3D5C59465A9}"/>
              </a:ext>
            </a:extLst>
          </p:cNvPr>
          <p:cNvSpPr txBox="1"/>
          <p:nvPr/>
        </p:nvSpPr>
        <p:spPr>
          <a:xfrm>
            <a:off x="187880" y="1443841"/>
            <a:ext cx="108033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 </a:t>
            </a:r>
          </a:p>
          <a:p>
            <a:r>
              <a:rPr lang="en-US" sz="3600" dirty="0"/>
              <a:t>1.    Antenna stability – will it wobble as it rotates?</a:t>
            </a:r>
          </a:p>
          <a:p>
            <a:r>
              <a:rPr lang="en-US" sz="3600" dirty="0"/>
              <a:t>2.    Feeding H and V signals to the rotating antenna</a:t>
            </a:r>
          </a:p>
          <a:p>
            <a:pPr marL="742950" indent="-742950">
              <a:buAutoNum type="arabicPeriod" startAt="3"/>
            </a:pPr>
            <a:r>
              <a:rPr lang="en-US" sz="3600" dirty="0"/>
              <a:t>Thermo-elastic stresses on antenna.  OK to 200urad?</a:t>
            </a:r>
          </a:p>
          <a:p>
            <a:pPr marL="742950" indent="-742950">
              <a:buAutoNum type="arabicPeriod" startAt="3"/>
            </a:pPr>
            <a:endParaRPr lang="en-US" sz="3600" dirty="0"/>
          </a:p>
          <a:p>
            <a:r>
              <a:rPr lang="en-US" sz="3600" dirty="0"/>
              <a:t>Also need to supply a budget of the cost of the elements</a:t>
            </a:r>
          </a:p>
          <a:p>
            <a:r>
              <a:rPr lang="en-US" sz="3600" dirty="0"/>
              <a:t>of the satellite platform </a:t>
            </a:r>
          </a:p>
        </p:txBody>
      </p:sp>
    </p:spTree>
    <p:extLst>
      <p:ext uri="{BB962C8B-B14F-4D97-AF65-F5344CB8AC3E}">
        <p14:creationId xmlns:p14="http://schemas.microsoft.com/office/powerpoint/2010/main" val="45386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>
            <a:extLst>
              <a:ext uri="{FF2B5EF4-FFF2-40B4-BE49-F238E27FC236}">
                <a16:creationId xmlns:a16="http://schemas.microsoft.com/office/drawing/2014/main" id="{F7CA7D6D-560E-2446-8E02-3C0D6C7D7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61" y="1093311"/>
            <a:ext cx="12071839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000" dirty="0">
                <a:solidFill>
                  <a:srgbClr val="0070C0"/>
                </a:solidFill>
              </a:rPr>
              <a:t>  ESA SUCCESSFULLY LAUNCHED A WIND LIDAR – AEOLUS ON </a:t>
            </a:r>
            <a:r>
              <a:rPr lang="en-GB" altLang="en-US" sz="2000" dirty="0">
                <a:solidFill>
                  <a:srgbClr val="FF0000"/>
                </a:solidFill>
              </a:rPr>
              <a:t>28 AUGUST 2018</a:t>
            </a:r>
            <a:r>
              <a:rPr lang="en-GB" altLang="en-US" sz="2000" dirty="0">
                <a:solidFill>
                  <a:srgbClr val="0070C0"/>
                </a:solidFill>
              </a:rPr>
              <a:t>:</a:t>
            </a:r>
          </a:p>
          <a:p>
            <a:pPr eaLnBrk="1" hangingPunct="1"/>
            <a:r>
              <a:rPr lang="en-GB" altLang="en-US" sz="2000" dirty="0">
                <a:solidFill>
                  <a:srgbClr val="0070C0"/>
                </a:solidFill>
              </a:rPr>
              <a:t>    NOW PROVIDING WINDS OPERATIONALLY THAT ARE HAVING A SIGNIFICANT IMPACT</a:t>
            </a:r>
          </a:p>
          <a:p>
            <a:pPr eaLnBrk="1" hangingPunct="1"/>
            <a:r>
              <a:rPr lang="en-GB" altLang="en-US" sz="2000" dirty="0">
                <a:solidFill>
                  <a:srgbClr val="0070C0"/>
                </a:solidFill>
              </a:rPr>
              <a:t>     IN REDUCING ECMWF FORECAST ERRORS -   A second lidar mission is planned. </a:t>
            </a:r>
          </a:p>
          <a:p>
            <a:pPr eaLnBrk="1" hangingPunct="1"/>
            <a:endParaRPr lang="en-GB" altLang="en-US" sz="2000" dirty="0">
              <a:solidFill>
                <a:srgbClr val="FF0000"/>
              </a:solidFill>
            </a:endParaRPr>
          </a:p>
          <a:p>
            <a:pPr eaLnBrk="1" hangingPunct="1"/>
            <a:r>
              <a:rPr lang="en-GB" altLang="en-US" sz="2000" dirty="0">
                <a:solidFill>
                  <a:srgbClr val="0070C0"/>
                </a:solidFill>
              </a:rPr>
              <a:t>AEOLUS – 355nm lidar –  pointing across track – 35deg off nadir.</a:t>
            </a:r>
          </a:p>
          <a:p>
            <a:pPr eaLnBrk="1" hangingPunct="1"/>
            <a:r>
              <a:rPr lang="en-GB" altLang="en-US" sz="2000" dirty="0">
                <a:solidFill>
                  <a:srgbClr val="0070C0"/>
                </a:solidFill>
              </a:rPr>
              <a:t> Measure Doppler shift using molecules as a target (clear air winds)</a:t>
            </a:r>
          </a:p>
          <a:p>
            <a:pPr eaLnBrk="1" hangingPunct="1"/>
            <a:r>
              <a:rPr lang="en-GB" altLang="en-US" sz="2000" dirty="0">
                <a:solidFill>
                  <a:srgbClr val="0070C0"/>
                </a:solidFill>
              </a:rPr>
              <a:t> and cloud  particles  (Mie scattering) for thin clouds.</a:t>
            </a:r>
          </a:p>
          <a:p>
            <a:pPr eaLnBrk="1" hangingPunct="1"/>
            <a:endParaRPr lang="en-GB" altLang="en-US" sz="2000" dirty="0"/>
          </a:p>
          <a:p>
            <a:pPr eaLnBrk="1" hangingPunct="1"/>
            <a:r>
              <a:rPr lang="en-GB" altLang="en-US" sz="1800" dirty="0"/>
              <a:t>One week after launch  comparison ng with ECMWF model winds:</a:t>
            </a:r>
          </a:p>
          <a:p>
            <a:pPr eaLnBrk="1" hangingPunct="1"/>
            <a:r>
              <a:rPr lang="en-GB" altLang="en-US" sz="1800" dirty="0"/>
              <a:t>Biases of winds for ascending orbits opposite sign to those of </a:t>
            </a:r>
          </a:p>
          <a:p>
            <a:pPr eaLnBrk="1" hangingPunct="1"/>
            <a:r>
              <a:rPr lang="en-GB" altLang="en-US" sz="1800" dirty="0"/>
              <a:t> descending orbits  caused by lidar not pointing exactly across track</a:t>
            </a:r>
          </a:p>
          <a:p>
            <a:pPr eaLnBrk="1" hangingPunct="1"/>
            <a:r>
              <a:rPr lang="en-GB" altLang="en-US" sz="1800" dirty="0"/>
              <a:t>  - picking up a component of satellite motion.</a:t>
            </a:r>
          </a:p>
          <a:p>
            <a:pPr eaLnBrk="1" hangingPunct="1"/>
            <a:endParaRPr lang="en-GB" altLang="en-US" sz="1800" dirty="0"/>
          </a:p>
          <a:p>
            <a:pPr eaLnBrk="1" hangingPunct="1"/>
            <a:r>
              <a:rPr lang="en-GB" altLang="en-US" sz="1800" dirty="0"/>
              <a:t>For assimilation best is 1km vertical resolution and 87km along track for</a:t>
            </a:r>
          </a:p>
          <a:p>
            <a:pPr eaLnBrk="1" hangingPunct="1"/>
            <a:r>
              <a:rPr lang="en-GB" altLang="en-US" sz="1800" dirty="0"/>
              <a:t> ECMWF  model -  10km grid so represents features of size ~  50km.</a:t>
            </a:r>
          </a:p>
          <a:p>
            <a:pPr eaLnBrk="1" hangingPunct="1"/>
            <a:r>
              <a:rPr lang="en-GB" altLang="en-US" sz="1800" dirty="0">
                <a:solidFill>
                  <a:srgbClr val="FF0000"/>
                </a:solidFill>
              </a:rPr>
              <a:t>9 Jan 2020 </a:t>
            </a:r>
            <a:r>
              <a:rPr lang="en-GB" altLang="en-US" sz="1800" dirty="0"/>
              <a:t>-  Operational.   Monitoring confirms  2% reduction in RMS error for wind and temperature, even though random wind errors 3-5 m/s (2m/s </a:t>
            </a:r>
            <a:r>
              <a:rPr lang="en-GB" altLang="en-US" sz="1800" dirty="0" err="1"/>
              <a:t>specifation</a:t>
            </a:r>
            <a:r>
              <a:rPr lang="en-GB" altLang="en-US" sz="1800" dirty="0"/>
              <a:t>)  </a:t>
            </a:r>
            <a:r>
              <a:rPr lang="en-GB" altLang="en-US" sz="1800" dirty="0">
                <a:solidFill>
                  <a:srgbClr val="FF0000"/>
                </a:solidFill>
              </a:rPr>
              <a:t>BIAS MUST BE &lt;2m/s otherwise forecast worse!.</a:t>
            </a:r>
          </a:p>
          <a:p>
            <a:pPr eaLnBrk="1" hangingPunct="1"/>
            <a:endParaRPr lang="en-GB" altLang="en-US" sz="1800" dirty="0">
              <a:solidFill>
                <a:srgbClr val="FF0000"/>
              </a:solidFill>
            </a:endParaRPr>
          </a:p>
          <a:p>
            <a:pPr eaLnBrk="1" hangingPunct="1"/>
            <a:r>
              <a:rPr lang="en-GB" altLang="en-US" sz="2000" dirty="0">
                <a:solidFill>
                  <a:srgbClr val="FF0000"/>
                </a:solidFill>
              </a:rPr>
              <a:t>WIVERN’S RADAR  WOULD PROVIDE COMPLEMENTARY  BROAD-SWATH IN-CLOUD WINDS</a:t>
            </a:r>
            <a:r>
              <a:rPr lang="en-GB" altLang="en-US" sz="2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72A12E-07DB-4D4C-A1B3-F293E8C32AC7}"/>
              </a:ext>
            </a:extLst>
          </p:cNvPr>
          <p:cNvSpPr txBox="1"/>
          <p:nvPr/>
        </p:nvSpPr>
        <p:spPr>
          <a:xfrm>
            <a:off x="1307939" y="136525"/>
            <a:ext cx="87306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800" b="1" dirty="0">
                <a:solidFill>
                  <a:srgbClr val="FF0000"/>
                </a:solidFill>
              </a:rPr>
              <a:t>WINDS AND ASSOCIATED RAINS/FLOODS ARE BY FAR THE</a:t>
            </a:r>
          </a:p>
          <a:p>
            <a:r>
              <a:rPr lang="en-GB" altLang="en-US" sz="2800" b="1" dirty="0">
                <a:solidFill>
                  <a:srgbClr val="FF0000"/>
                </a:solidFill>
              </a:rPr>
              <a:t> MOST DAMAGING METEOROLOGICAL PHENOMENA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B3E8011-BC06-AD4D-88EF-4D600904C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071" y="2030381"/>
            <a:ext cx="2973728" cy="320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5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8">
            <a:extLst>
              <a:ext uri="{FF2B5EF4-FFF2-40B4-BE49-F238E27FC236}">
                <a16:creationId xmlns:a16="http://schemas.microsoft.com/office/drawing/2014/main" id="{19CEA67D-4E5C-B04B-B05D-B509BE085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8088" y="0"/>
            <a:ext cx="683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          WIVERN  – RADAR CONCEPT  </a:t>
            </a:r>
            <a:endParaRPr lang="en-GB" alt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410" name="TextBox 28">
            <a:extLst>
              <a:ext uri="{FF2B5EF4-FFF2-40B4-BE49-F238E27FC236}">
                <a16:creationId xmlns:a16="http://schemas.microsoft.com/office/drawing/2014/main" id="{F0CFA46C-658E-1945-9463-407DBDA92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512" y="147003"/>
            <a:ext cx="541092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alibri" panose="020F0502020204030204" pitchFamily="34" charset="0"/>
              </a:rPr>
              <a:t>500km orbit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Calibri" panose="020F0502020204030204" pitchFamily="34" charset="0"/>
              </a:rPr>
              <a:t>800km wide ground track</a:t>
            </a:r>
            <a:r>
              <a:rPr lang="en-GB" altLang="en-US" sz="2400" dirty="0">
                <a:latin typeface="Calibri" panose="020F050202020403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alibri" panose="020F0502020204030204" pitchFamily="34" charset="0"/>
              </a:rPr>
              <a:t>Slant range 651km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alibri" panose="020F0502020204030204" pitchFamily="34" charset="0"/>
              </a:rPr>
              <a:t>Conical scan  37.9</a:t>
            </a:r>
            <a:r>
              <a:rPr lang="en-GB" altLang="en-US" sz="2400" dirty="0">
                <a:latin typeface="Calibri" panose="020F0502020204030204" pitchFamily="34" charset="0"/>
                <a:sym typeface="Symbol" pitchFamily="2" charset="2"/>
              </a:rPr>
              <a:t> off-nadir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alibri" panose="020F0502020204030204" pitchFamily="34" charset="0"/>
                <a:sym typeface="Symbol" pitchFamily="2" charset="2"/>
              </a:rPr>
              <a:t> (41.4 off zenith at surface)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alibri" panose="020F0502020204030204" pitchFamily="34" charset="0"/>
                <a:sym typeface="Symbol" pitchFamily="2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One rotation every 8 seconds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  - move  60km along track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 For winds accurate 2m/s: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- sample 20km around the arc if Z &gt;-20dBZ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                1km around the arc if Z &gt; -7dBZ                                  </a:t>
            </a:r>
            <a:endParaRPr lang="en-GB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411" name="TextBox 28">
            <a:extLst>
              <a:ext uri="{FF2B5EF4-FFF2-40B4-BE49-F238E27FC236}">
                <a16:creationId xmlns:a16="http://schemas.microsoft.com/office/drawing/2014/main" id="{89489A46-F89A-0645-A162-6128FF6D8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03" y="4202361"/>
            <a:ext cx="113369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     94GHz: </a:t>
            </a:r>
            <a:r>
              <a:rPr lang="en-GB" altLang="en-US" sz="2400" dirty="0">
                <a:solidFill>
                  <a:srgbClr val="6666FF"/>
                </a:solidFill>
                <a:latin typeface="Calibri" panose="020F0502020204030204" pitchFamily="34" charset="0"/>
              </a:rPr>
              <a:t> 2.9m elliptical antenna: 1.23mrad: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6666FF"/>
                </a:solidFill>
                <a:latin typeface="Calibri" panose="020F0502020204030204" pitchFamily="34" charset="0"/>
              </a:rPr>
              <a:t> Narrow </a:t>
            </a:r>
            <a:r>
              <a:rPr lang="en-GB" altLang="en-US" sz="2400" b="1" dirty="0" err="1">
                <a:solidFill>
                  <a:srgbClr val="6666FF"/>
                </a:solidFill>
                <a:latin typeface="Calibri" panose="020F0502020204030204" pitchFamily="34" charset="0"/>
              </a:rPr>
              <a:t>Beamwidth</a:t>
            </a:r>
            <a:r>
              <a:rPr lang="en-GB" altLang="en-US" sz="2400" b="1" dirty="0">
                <a:solidFill>
                  <a:srgbClr val="6666FF"/>
                </a:solidFill>
                <a:latin typeface="Calibri" panose="020F0502020204030204" pitchFamily="34" charset="0"/>
              </a:rPr>
              <a:t> 800m</a:t>
            </a:r>
            <a:r>
              <a:rPr lang="en-GB" altLang="en-US" sz="2400" dirty="0">
                <a:solidFill>
                  <a:srgbClr val="6666FF"/>
                </a:solidFill>
                <a:latin typeface="Calibri" panose="020F0502020204030204" pitchFamily="34" charset="0"/>
              </a:rPr>
              <a:t>: Pulse length 500m (3.3</a:t>
            </a:r>
            <a:r>
              <a:rPr lang="en-US" altLang="en-US" sz="2400" dirty="0" err="1">
                <a:solidFill>
                  <a:srgbClr val="6666FF"/>
                </a:solidFill>
              </a:rPr>
              <a:t>μsec</a:t>
            </a:r>
            <a:r>
              <a:rPr lang="en-US" altLang="en-US" sz="2400" dirty="0">
                <a:solidFill>
                  <a:srgbClr val="6666FF"/>
                </a:solidFill>
              </a:rPr>
              <a:t>)  </a:t>
            </a:r>
            <a:r>
              <a:rPr lang="en-US" altLang="en-US" sz="2400" b="1" dirty="0">
                <a:solidFill>
                  <a:srgbClr val="6666FF"/>
                </a:solidFill>
              </a:rPr>
              <a:t>1km vertical resolution </a:t>
            </a:r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FA1667B9-D7B9-5E4D-B25B-E1EEC351B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7688"/>
            <a:ext cx="4402138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28">
            <a:extLst>
              <a:ext uri="{FF2B5EF4-FFF2-40B4-BE49-F238E27FC236}">
                <a16:creationId xmlns:a16="http://schemas.microsoft.com/office/drawing/2014/main" id="{1DC8EEEE-D26F-E64E-B3D0-01E67B814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" y="5240993"/>
            <a:ext cx="1151382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7030A0"/>
                </a:solidFill>
                <a:latin typeface="Calibri" panose="020F0502020204030204" pitchFamily="34" charset="0"/>
              </a:rPr>
              <a:t>Radar Reflectivity: cloud profiles, precipitation rate, ice water content.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alibri" panose="020F0502020204030204" pitchFamily="34" charset="0"/>
              </a:rPr>
              <a:t>DOPPLER line of sight winds – using cloud particles as tracers.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alibri" panose="020F0502020204030204" pitchFamily="34" charset="0"/>
              </a:rPr>
              <a:t>  COMPLEMENTS:  the </a:t>
            </a:r>
            <a:r>
              <a:rPr lang="en-GB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predominantly clear air winds from AEOLUS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Winds inside tropical cyclones + deepening Atlantic </a:t>
            </a:r>
            <a:r>
              <a:rPr lang="en-GB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(and Mediterranean) </a:t>
            </a:r>
            <a:r>
              <a:rPr lang="en-GB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depressions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96B0FF-067A-2545-A169-3E0BBD63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3</a:t>
            </a:fld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375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199FD74B-8820-D241-B39F-76980CFF99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"/>
            <a:ext cx="9144000" cy="1812925"/>
          </a:xfrm>
        </p:spPr>
        <p:txBody>
          <a:bodyPr/>
          <a:lstStyle/>
          <a:p>
            <a:pPr eaLnBrk="1" hangingPunct="1"/>
            <a:r>
              <a:rPr lang="en-GB" altLang="en-US" sz="2800" b="1" dirty="0">
                <a:solidFill>
                  <a:srgbClr val="FF0000"/>
                </a:solidFill>
              </a:rPr>
              <a:t>  MAJOR DRIVER: VERTICAL RESOLUTION &lt;1km  </a:t>
            </a:r>
            <a:br>
              <a:rPr lang="en-GB" altLang="en-US" sz="2000" b="1" dirty="0"/>
            </a:br>
            <a:r>
              <a:rPr lang="en-GB" altLang="en-US" sz="2400" b="1" dirty="0"/>
              <a:t>800km SWATH </a:t>
            </a:r>
            <a:r>
              <a:rPr lang="en-US" altLang="en-US" sz="2400" b="1" dirty="0"/>
              <a:t>–</a:t>
            </a:r>
            <a:r>
              <a:rPr lang="en-GB" altLang="en-US" sz="2400" b="1" dirty="0"/>
              <a:t> 500km orbit – range 650km,</a:t>
            </a:r>
            <a:br>
              <a:rPr lang="en-GB" altLang="en-US" sz="2400" b="1" dirty="0"/>
            </a:br>
            <a:r>
              <a:rPr lang="en-GB" altLang="en-US" sz="2400" b="1" dirty="0"/>
              <a:t>       2.9m by 1.8m elliptical antenna;  0.07</a:t>
            </a:r>
            <a:r>
              <a:rPr lang="en-GB" altLang="en-US" sz="2400" dirty="0">
                <a:latin typeface="Calibri" panose="020F0502020204030204" pitchFamily="34" charset="0"/>
                <a:sym typeface="Symbol" pitchFamily="2" charset="2"/>
              </a:rPr>
              <a:t>/ </a:t>
            </a:r>
            <a:r>
              <a:rPr lang="en-GB" altLang="en-US" sz="2400" b="1" dirty="0"/>
              <a:t>1.23mrad, </a:t>
            </a:r>
            <a:br>
              <a:rPr lang="en-GB" altLang="en-US" sz="2400" b="1" dirty="0"/>
            </a:br>
            <a:r>
              <a:rPr lang="en-GB" altLang="en-US" sz="2400" b="1" dirty="0"/>
              <a:t> </a:t>
            </a:r>
            <a:r>
              <a:rPr lang="en-GB" altLang="en-US" sz="2400" b="1" dirty="0">
                <a:solidFill>
                  <a:srgbClr val="6666FF"/>
                </a:solidFill>
              </a:rPr>
              <a:t>beam width  800m  </a:t>
            </a:r>
            <a:endParaRPr lang="en-GB" altLang="en-US" sz="2400" b="1" dirty="0">
              <a:solidFill>
                <a:srgbClr val="00B05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798BB3-8546-7141-B664-633F41230368}"/>
              </a:ext>
            </a:extLst>
          </p:cNvPr>
          <p:cNvCxnSpPr/>
          <p:nvPr/>
        </p:nvCxnSpPr>
        <p:spPr>
          <a:xfrm>
            <a:off x="1524001" y="5145088"/>
            <a:ext cx="78851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3C0A9B-FEE7-8D47-AFBE-E86710AF147F}"/>
              </a:ext>
            </a:extLst>
          </p:cNvPr>
          <p:cNvCxnSpPr/>
          <p:nvPr/>
        </p:nvCxnSpPr>
        <p:spPr>
          <a:xfrm flipH="1" flipV="1">
            <a:off x="3449639" y="2325688"/>
            <a:ext cx="2860675" cy="276701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TextBox 28">
            <a:extLst>
              <a:ext uri="{FF2B5EF4-FFF2-40B4-BE49-F238E27FC236}">
                <a16:creationId xmlns:a16="http://schemas.microsoft.com/office/drawing/2014/main" id="{7AB9E423-E5F7-0849-8C2E-CEF2E307B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088" y="4941889"/>
            <a:ext cx="6447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Ground </a:t>
            </a:r>
          </a:p>
        </p:txBody>
      </p:sp>
      <p:sp>
        <p:nvSpPr>
          <p:cNvPr id="19461" name="TextBox 30">
            <a:extLst>
              <a:ext uri="{FF2B5EF4-FFF2-40B4-BE49-F238E27FC236}">
                <a16:creationId xmlns:a16="http://schemas.microsoft.com/office/drawing/2014/main" id="{BCFBB465-EC97-AB4E-BDEB-D33E7E53A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6139" y="2351088"/>
            <a:ext cx="3135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0000"/>
                </a:solidFill>
              </a:rPr>
              <a:t>Single pulse length  500m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D9D572E-8191-444D-87EC-6B6F7491C24A}"/>
              </a:ext>
            </a:extLst>
          </p:cNvPr>
          <p:cNvCxnSpPr/>
          <p:nvPr/>
        </p:nvCxnSpPr>
        <p:spPr>
          <a:xfrm>
            <a:off x="1524000" y="4221163"/>
            <a:ext cx="377983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7EAF6C0-510E-BF4F-B3F7-3C983D9F7407}"/>
              </a:ext>
            </a:extLst>
          </p:cNvPr>
          <p:cNvCxnSpPr/>
          <p:nvPr/>
        </p:nvCxnSpPr>
        <p:spPr>
          <a:xfrm>
            <a:off x="1963739" y="2468563"/>
            <a:ext cx="3671887" cy="3175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0F28367-9EF8-A646-9806-DD80A8CDBE16}"/>
              </a:ext>
            </a:extLst>
          </p:cNvPr>
          <p:cNvCxnSpPr/>
          <p:nvPr/>
        </p:nvCxnSpPr>
        <p:spPr>
          <a:xfrm rot="5400000">
            <a:off x="1380332" y="4688682"/>
            <a:ext cx="936625" cy="1588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E1A312D-8CC1-3746-A90C-2648C6DF800F}"/>
              </a:ext>
            </a:extLst>
          </p:cNvPr>
          <p:cNvCxnSpPr/>
          <p:nvPr/>
        </p:nvCxnSpPr>
        <p:spPr>
          <a:xfrm flipV="1">
            <a:off x="5591175" y="3636964"/>
            <a:ext cx="920750" cy="854075"/>
          </a:xfrm>
          <a:prstGeom prst="straightConnector1">
            <a:avLst/>
          </a:prstGeom>
          <a:ln w="38100" cmpd="sng">
            <a:solidFill>
              <a:srgbClr val="00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6" name="TextBox 58">
            <a:extLst>
              <a:ext uri="{FF2B5EF4-FFF2-40B4-BE49-F238E27FC236}">
                <a16:creationId xmlns:a16="http://schemas.microsoft.com/office/drawing/2014/main" id="{8D66FC3B-B66A-1C49-BE3D-013555AAD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4363" y="4494140"/>
            <a:ext cx="3455987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6666FF"/>
                </a:solidFill>
              </a:rPr>
              <a:t>    Ground footprint  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6666FF"/>
                </a:solidFill>
              </a:rPr>
              <a:t>         about 1km    </a:t>
            </a:r>
          </a:p>
        </p:txBody>
      </p:sp>
      <p:sp>
        <p:nvSpPr>
          <p:cNvPr id="19467" name="TextBox 59">
            <a:extLst>
              <a:ext uri="{FF2B5EF4-FFF2-40B4-BE49-F238E27FC236}">
                <a16:creationId xmlns:a16="http://schemas.microsoft.com/office/drawing/2014/main" id="{1F2311DF-754D-EE40-81C5-5857AD7D3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2954339"/>
            <a:ext cx="1398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CC00FF"/>
                </a:solidFill>
              </a:rPr>
              <a:t>Vertical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CC00FF"/>
                </a:solidFill>
              </a:rPr>
              <a:t>Resolution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CC00FF"/>
                </a:solidFill>
              </a:rPr>
              <a:t>800m</a:t>
            </a:r>
          </a:p>
        </p:txBody>
      </p:sp>
      <p:sp>
        <p:nvSpPr>
          <p:cNvPr id="19468" name="TextBox 65">
            <a:extLst>
              <a:ext uri="{FF2B5EF4-FFF2-40B4-BE49-F238E27FC236}">
                <a16:creationId xmlns:a16="http://schemas.microsoft.com/office/drawing/2014/main" id="{87266194-5B75-D040-AB8F-A06CD247E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08" y="5440126"/>
            <a:ext cx="117424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2400" dirty="0"/>
              <a:t>Canadian aircraft observation of  94GHz SURFACE CLUTTER AT 40deg incidence  CLUTTER ZONE &lt; ~1km over ocean,  &lt; ~ 2km over land.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/>
              <a:t>  </a:t>
            </a:r>
            <a:endParaRPr lang="en-GB" altLang="en-US" sz="1800" dirty="0"/>
          </a:p>
        </p:txBody>
      </p:sp>
      <p:sp>
        <p:nvSpPr>
          <p:cNvPr id="19469" name="TextBox 59">
            <a:extLst>
              <a:ext uri="{FF2B5EF4-FFF2-40B4-BE49-F238E27FC236}">
                <a16:creationId xmlns:a16="http://schemas.microsoft.com/office/drawing/2014/main" id="{C27A8C47-4696-8D41-B1BE-96A03E38E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788" y="4622800"/>
            <a:ext cx="2970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BLIND Clutter zone = ?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ECEA6E6-B461-2E47-872C-5226598C4778}"/>
              </a:ext>
            </a:extLst>
          </p:cNvPr>
          <p:cNvCxnSpPr/>
          <p:nvPr/>
        </p:nvCxnSpPr>
        <p:spPr>
          <a:xfrm>
            <a:off x="2135188" y="2465389"/>
            <a:ext cx="19050" cy="1728787"/>
          </a:xfrm>
          <a:prstGeom prst="straightConnector1">
            <a:avLst/>
          </a:prstGeom>
          <a:ln w="38100" cmpd="sng">
            <a:solidFill>
              <a:srgbClr val="CC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6964814-22F1-6F4F-ABD5-A1D5987901DA}"/>
              </a:ext>
            </a:extLst>
          </p:cNvPr>
          <p:cNvCxnSpPr/>
          <p:nvPr/>
        </p:nvCxnSpPr>
        <p:spPr>
          <a:xfrm flipH="1" flipV="1">
            <a:off x="4491039" y="1724026"/>
            <a:ext cx="3533775" cy="345916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2" name="TextBox 19">
            <a:extLst>
              <a:ext uri="{FF2B5EF4-FFF2-40B4-BE49-F238E27FC236}">
                <a16:creationId xmlns:a16="http://schemas.microsoft.com/office/drawing/2014/main" id="{60E2D9D3-FE20-784E-A3A1-4BF588D34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264" y="4010026"/>
            <a:ext cx="693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Calibri" panose="020F0502020204030204" pitchFamily="34" charset="0"/>
              </a:rPr>
              <a:t>41</a:t>
            </a:r>
            <a:r>
              <a:rPr lang="en-GB" altLang="en-US" sz="2800">
                <a:latin typeface="Calibri" panose="020F0502020204030204" pitchFamily="34" charset="0"/>
                <a:sym typeface="Symbol" pitchFamily="2" charset="2"/>
              </a:rPr>
              <a:t></a:t>
            </a:r>
            <a:endParaRPr lang="en-GB" altLang="en-US" sz="2800">
              <a:latin typeface="Calibri" panose="020F050202020403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0F05EA5-A0C4-4D42-B4B6-B8C1F6DF84EF}"/>
              </a:ext>
            </a:extLst>
          </p:cNvPr>
          <p:cNvCxnSpPr/>
          <p:nvPr/>
        </p:nvCxnSpPr>
        <p:spPr>
          <a:xfrm flipH="1" flipV="1">
            <a:off x="8005763" y="4170363"/>
            <a:ext cx="17462" cy="95091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4" name="Diamond 1">
            <a:extLst>
              <a:ext uri="{FF2B5EF4-FFF2-40B4-BE49-F238E27FC236}">
                <a16:creationId xmlns:a16="http://schemas.microsoft.com/office/drawing/2014/main" id="{F32B22C4-FE0B-9847-AF29-5418D24B1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288" y="2517776"/>
            <a:ext cx="1708150" cy="161607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9475" name="TextBox 65">
            <a:extLst>
              <a:ext uri="{FF2B5EF4-FFF2-40B4-BE49-F238E27FC236}">
                <a16:creationId xmlns:a16="http://schemas.microsoft.com/office/drawing/2014/main" id="{450EE940-0CC3-5D4E-A653-19A7904EA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9" y="4856090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CC00FF"/>
              </a:solidFill>
            </a:endParaRPr>
          </a:p>
        </p:txBody>
      </p:sp>
      <p:sp>
        <p:nvSpPr>
          <p:cNvPr id="19476" name="TextBox 1">
            <a:extLst>
              <a:ext uri="{FF2B5EF4-FFF2-40B4-BE49-F238E27FC236}">
                <a16:creationId xmlns:a16="http://schemas.microsoft.com/office/drawing/2014/main" id="{7F6ADA82-22A0-2046-9CC1-E40CE60E7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339" y="4064001"/>
            <a:ext cx="1057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2400">
                <a:solidFill>
                  <a:srgbClr val="6666FF"/>
                </a:solidFill>
              </a:rPr>
              <a:t> 800m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65818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Oval 11">
            <a:extLst>
              <a:ext uri="{FF2B5EF4-FFF2-40B4-BE49-F238E27FC236}">
                <a16:creationId xmlns:a16="http://schemas.microsoft.com/office/drawing/2014/main" id="{91B42373-9208-0543-9C16-D3358AEB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0525" y="3182939"/>
            <a:ext cx="617538" cy="473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30722" name="Title 1">
            <a:extLst>
              <a:ext uri="{FF2B5EF4-FFF2-40B4-BE49-F238E27FC236}">
                <a16:creationId xmlns:a16="http://schemas.microsoft.com/office/drawing/2014/main" id="{1C991508-503E-9448-B754-C6DB2BBE9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554" y="4572438"/>
            <a:ext cx="9018588" cy="7445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200" b="1" dirty="0"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The two H &amp; V pulses separated by just 3km are effectively ‘labelled’:</a:t>
            </a:r>
            <a:br>
              <a:rPr lang="en-GB" sz="2200" b="1" dirty="0"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</a:br>
            <a:r>
              <a:rPr lang="en-GB" sz="2200" b="1" dirty="0"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         they transmit, scatter and are received independently </a:t>
            </a:r>
            <a:endParaRPr lang="en-GB" sz="2200" b="1" dirty="0">
              <a:solidFill>
                <a:srgbClr val="00FF00"/>
              </a:solidFill>
              <a:latin typeface="Times New Roman" panose="02020603050405020304" pitchFamily="18" charset="0"/>
              <a:ea typeface="MS PGothic" charset="0"/>
              <a:cs typeface="Times New Roman" panose="02020603050405020304" pitchFamily="18" charset="0"/>
            </a:endParaRPr>
          </a:p>
        </p:txBody>
      </p:sp>
      <p:sp>
        <p:nvSpPr>
          <p:cNvPr id="34819" name="TextBox 3">
            <a:extLst>
              <a:ext uri="{FF2B5EF4-FFF2-40B4-BE49-F238E27FC236}">
                <a16:creationId xmlns:a16="http://schemas.microsoft.com/office/drawing/2014/main" id="{16862A5B-654A-BC46-83CB-2EB277B7B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089" y="1924051"/>
            <a:ext cx="10310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H  pulse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4820" name="Oval 5">
            <a:extLst>
              <a:ext uri="{FF2B5EF4-FFF2-40B4-BE49-F238E27FC236}">
                <a16:creationId xmlns:a16="http://schemas.microsoft.com/office/drawing/2014/main" id="{4F96A176-C512-3B42-941E-A8FD2E4CC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2198689"/>
            <a:ext cx="617538" cy="471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</a:endParaRPr>
          </a:p>
        </p:txBody>
      </p:sp>
      <p:cxnSp>
        <p:nvCxnSpPr>
          <p:cNvPr id="34821" name="Straight Arrow Connector 8">
            <a:extLst>
              <a:ext uri="{FF2B5EF4-FFF2-40B4-BE49-F238E27FC236}">
                <a16:creationId xmlns:a16="http://schemas.microsoft.com/office/drawing/2014/main" id="{542E0669-9271-9B4C-9EAB-0963FC45420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580188" y="1876426"/>
            <a:ext cx="0" cy="1135063"/>
          </a:xfrm>
          <a:prstGeom prst="straightConnector1">
            <a:avLst/>
          </a:prstGeom>
          <a:noFill/>
          <a:ln w="76200">
            <a:solidFill>
              <a:srgbClr val="0033CC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2" name="Straight Arrow Connector 10">
            <a:extLst>
              <a:ext uri="{FF2B5EF4-FFF2-40B4-BE49-F238E27FC236}">
                <a16:creationId xmlns:a16="http://schemas.microsoft.com/office/drawing/2014/main" id="{4590166F-FFA6-A94F-9A7A-B19667DE51E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894388" y="2432050"/>
            <a:ext cx="1339850" cy="1270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3" name="Straight Arrow Connector 9">
            <a:extLst>
              <a:ext uri="{FF2B5EF4-FFF2-40B4-BE49-F238E27FC236}">
                <a16:creationId xmlns:a16="http://schemas.microsoft.com/office/drawing/2014/main" id="{24FA67F0-BBF1-414B-8419-8DEAED6A367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315325" y="2936876"/>
            <a:ext cx="0" cy="1135063"/>
          </a:xfrm>
          <a:prstGeom prst="straightConnector1">
            <a:avLst/>
          </a:prstGeom>
          <a:noFill/>
          <a:ln w="76200">
            <a:solidFill>
              <a:srgbClr val="0033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4" name="Straight Arrow Connector 13">
            <a:extLst>
              <a:ext uri="{FF2B5EF4-FFF2-40B4-BE49-F238E27FC236}">
                <a16:creationId xmlns:a16="http://schemas.microsoft.com/office/drawing/2014/main" id="{7DDF3F29-5C29-6E4E-9DDF-EF1FF8080A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4314" y="3868738"/>
            <a:ext cx="1766887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5" name="TextBox 14">
            <a:extLst>
              <a:ext uri="{FF2B5EF4-FFF2-40B4-BE49-F238E27FC236}">
                <a16:creationId xmlns:a16="http://schemas.microsoft.com/office/drawing/2014/main" id="{95441D2B-2BDF-484F-AC9F-B19566000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6" y="3265488"/>
            <a:ext cx="663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700" dirty="0">
                <a:sym typeface="Symbol" pitchFamily="2" charset="2"/>
              </a:rPr>
              <a:t>/4</a:t>
            </a:r>
            <a:endParaRPr lang="en-GB" altLang="en-US" sz="2700" dirty="0"/>
          </a:p>
        </p:txBody>
      </p:sp>
      <p:cxnSp>
        <p:nvCxnSpPr>
          <p:cNvPr id="34826" name="Straight Arrow Connector 12">
            <a:extLst>
              <a:ext uri="{FF2B5EF4-FFF2-40B4-BE49-F238E27FC236}">
                <a16:creationId xmlns:a16="http://schemas.microsoft.com/office/drawing/2014/main" id="{7FA767FC-6927-FF49-B282-1C947669387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26376" y="3436938"/>
            <a:ext cx="1235075" cy="12700"/>
          </a:xfrm>
          <a:prstGeom prst="straightConnector1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4827" name="Group 19">
            <a:extLst>
              <a:ext uri="{FF2B5EF4-FFF2-40B4-BE49-F238E27FC236}">
                <a16:creationId xmlns:a16="http://schemas.microsoft.com/office/drawing/2014/main" id="{4CC5F373-0D7E-7148-8270-6BDE845B69A9}"/>
              </a:ext>
            </a:extLst>
          </p:cNvPr>
          <p:cNvGrpSpPr>
            <a:grpSpLocks/>
          </p:cNvGrpSpPr>
          <p:nvPr/>
        </p:nvGrpSpPr>
        <p:grpSpPr bwMode="auto">
          <a:xfrm rot="13070261" flipH="1" flipV="1">
            <a:off x="3230563" y="3125788"/>
            <a:ext cx="1528762" cy="1173162"/>
            <a:chOff x="1394860" y="359684"/>
            <a:chExt cx="5550254" cy="5527040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73D82A0-6DFB-384B-B21C-40723282305E}"/>
                </a:ext>
              </a:extLst>
            </p:cNvPr>
            <p:cNvSpPr/>
            <p:nvPr/>
          </p:nvSpPr>
          <p:spPr>
            <a:xfrm>
              <a:off x="1531343" y="356947"/>
              <a:ext cx="4230413" cy="5527040"/>
            </a:xfrm>
            <a:custGeom>
              <a:avLst/>
              <a:gdLst>
                <a:gd name="connsiteX0" fmla="*/ 0 w 4225771"/>
                <a:gd name="connsiteY0" fmla="*/ 3053311 h 5527040"/>
                <a:gd name="connsiteX1" fmla="*/ 88776 w 4225771"/>
                <a:gd name="connsiteY1" fmla="*/ 2751471 h 5527040"/>
                <a:gd name="connsiteX2" fmla="*/ 204186 w 4225771"/>
                <a:gd name="connsiteY2" fmla="*/ 2644939 h 5527040"/>
                <a:gd name="connsiteX3" fmla="*/ 346229 w 4225771"/>
                <a:gd name="connsiteY3" fmla="*/ 2804737 h 5527040"/>
                <a:gd name="connsiteX4" fmla="*/ 506027 w 4225771"/>
                <a:gd name="connsiteY4" fmla="*/ 3488317 h 5527040"/>
                <a:gd name="connsiteX5" fmla="*/ 754602 w 4225771"/>
                <a:gd name="connsiteY5" fmla="*/ 4766702 h 5527040"/>
                <a:gd name="connsiteX6" fmla="*/ 1065320 w 4225771"/>
                <a:gd name="connsiteY6" fmla="*/ 5521304 h 5527040"/>
                <a:gd name="connsiteX7" fmla="*/ 1384916 w 4225771"/>
                <a:gd name="connsiteY7" fmla="*/ 4384962 h 5527040"/>
                <a:gd name="connsiteX8" fmla="*/ 1518081 w 4225771"/>
                <a:gd name="connsiteY8" fmla="*/ 3364030 h 5527040"/>
                <a:gd name="connsiteX9" fmla="*/ 1669002 w 4225771"/>
                <a:gd name="connsiteY9" fmla="*/ 2520651 h 5527040"/>
                <a:gd name="connsiteX10" fmla="*/ 1961965 w 4225771"/>
                <a:gd name="connsiteY10" fmla="*/ 1313288 h 5527040"/>
                <a:gd name="connsiteX11" fmla="*/ 2281561 w 4225771"/>
                <a:gd name="connsiteY11" fmla="*/ 2032379 h 5527040"/>
                <a:gd name="connsiteX12" fmla="*/ 2405848 w 4225771"/>
                <a:gd name="connsiteY12" fmla="*/ 2813614 h 5527040"/>
                <a:gd name="connsiteX13" fmla="*/ 2556769 w 4225771"/>
                <a:gd name="connsiteY13" fmla="*/ 3488317 h 5527040"/>
                <a:gd name="connsiteX14" fmla="*/ 2876365 w 4225771"/>
                <a:gd name="connsiteY14" fmla="*/ 4180775 h 5527040"/>
                <a:gd name="connsiteX15" fmla="*/ 3187083 w 4225771"/>
                <a:gd name="connsiteY15" fmla="*/ 3088822 h 5527040"/>
                <a:gd name="connsiteX16" fmla="*/ 3311371 w 4225771"/>
                <a:gd name="connsiteY16" fmla="*/ 2067890 h 5527040"/>
                <a:gd name="connsiteX17" fmla="*/ 3444536 w 4225771"/>
                <a:gd name="connsiteY17" fmla="*/ 1197878 h 5527040"/>
                <a:gd name="connsiteX18" fmla="*/ 3773009 w 4225771"/>
                <a:gd name="connsiteY18" fmla="*/ 8271 h 5527040"/>
                <a:gd name="connsiteX19" fmla="*/ 4083728 w 4225771"/>
                <a:gd name="connsiteY19" fmla="*/ 709607 h 5527040"/>
                <a:gd name="connsiteX20" fmla="*/ 4225771 w 4225771"/>
                <a:gd name="connsiteY20" fmla="*/ 1464208 h 552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25771" h="5527040">
                  <a:moveTo>
                    <a:pt x="0" y="3053311"/>
                  </a:moveTo>
                  <a:cubicBezTo>
                    <a:pt x="27372" y="2936422"/>
                    <a:pt x="54745" y="2819533"/>
                    <a:pt x="88776" y="2751471"/>
                  </a:cubicBezTo>
                  <a:cubicBezTo>
                    <a:pt x="122807" y="2683409"/>
                    <a:pt x="161277" y="2636061"/>
                    <a:pt x="204186" y="2644939"/>
                  </a:cubicBezTo>
                  <a:cubicBezTo>
                    <a:pt x="247095" y="2653817"/>
                    <a:pt x="295922" y="2664174"/>
                    <a:pt x="346229" y="2804737"/>
                  </a:cubicBezTo>
                  <a:cubicBezTo>
                    <a:pt x="396536" y="2945300"/>
                    <a:pt x="437965" y="3161323"/>
                    <a:pt x="506027" y="3488317"/>
                  </a:cubicBezTo>
                  <a:cubicBezTo>
                    <a:pt x="574089" y="3815311"/>
                    <a:pt x="661387" y="4427871"/>
                    <a:pt x="754602" y="4766702"/>
                  </a:cubicBezTo>
                  <a:cubicBezTo>
                    <a:pt x="847817" y="5105533"/>
                    <a:pt x="960268" y="5584927"/>
                    <a:pt x="1065320" y="5521304"/>
                  </a:cubicBezTo>
                  <a:cubicBezTo>
                    <a:pt x="1170372" y="5457681"/>
                    <a:pt x="1309456" y="4744508"/>
                    <a:pt x="1384916" y="4384962"/>
                  </a:cubicBezTo>
                  <a:cubicBezTo>
                    <a:pt x="1460376" y="4025416"/>
                    <a:pt x="1470733" y="3674749"/>
                    <a:pt x="1518081" y="3364030"/>
                  </a:cubicBezTo>
                  <a:cubicBezTo>
                    <a:pt x="1565429" y="3053312"/>
                    <a:pt x="1595021" y="2862441"/>
                    <a:pt x="1669002" y="2520651"/>
                  </a:cubicBezTo>
                  <a:cubicBezTo>
                    <a:pt x="1742983" y="2178861"/>
                    <a:pt x="1859872" y="1394667"/>
                    <a:pt x="1961965" y="1313288"/>
                  </a:cubicBezTo>
                  <a:cubicBezTo>
                    <a:pt x="2064058" y="1231909"/>
                    <a:pt x="2207581" y="1782325"/>
                    <a:pt x="2281561" y="2032379"/>
                  </a:cubicBezTo>
                  <a:cubicBezTo>
                    <a:pt x="2355542" y="2282433"/>
                    <a:pt x="2359980" y="2570958"/>
                    <a:pt x="2405848" y="2813614"/>
                  </a:cubicBezTo>
                  <a:cubicBezTo>
                    <a:pt x="2451716" y="3056270"/>
                    <a:pt x="2478349" y="3260457"/>
                    <a:pt x="2556769" y="3488317"/>
                  </a:cubicBezTo>
                  <a:cubicBezTo>
                    <a:pt x="2635189" y="3716177"/>
                    <a:pt x="2771313" y="4247357"/>
                    <a:pt x="2876365" y="4180775"/>
                  </a:cubicBezTo>
                  <a:cubicBezTo>
                    <a:pt x="2981417" y="4114193"/>
                    <a:pt x="3114582" y="3440969"/>
                    <a:pt x="3187083" y="3088822"/>
                  </a:cubicBezTo>
                  <a:cubicBezTo>
                    <a:pt x="3259584" y="2736675"/>
                    <a:pt x="3268462" y="2383047"/>
                    <a:pt x="3311371" y="2067890"/>
                  </a:cubicBezTo>
                  <a:cubicBezTo>
                    <a:pt x="3354280" y="1752733"/>
                    <a:pt x="3367596" y="1541148"/>
                    <a:pt x="3444536" y="1197878"/>
                  </a:cubicBezTo>
                  <a:cubicBezTo>
                    <a:pt x="3521476" y="854608"/>
                    <a:pt x="3666477" y="89649"/>
                    <a:pt x="3773009" y="8271"/>
                  </a:cubicBezTo>
                  <a:cubicBezTo>
                    <a:pt x="3879541" y="-73108"/>
                    <a:pt x="4008268" y="466951"/>
                    <a:pt x="4083728" y="709607"/>
                  </a:cubicBezTo>
                  <a:cubicBezTo>
                    <a:pt x="4159188" y="952263"/>
                    <a:pt x="4192479" y="1208235"/>
                    <a:pt x="4225771" y="1464208"/>
                  </a:cubicBezTo>
                </a:path>
              </a:pathLst>
            </a:custGeom>
            <a:ln>
              <a:solidFill>
                <a:srgbClr val="0070C0"/>
              </a:solidFill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750"/>
            </a:p>
          </p:txBody>
        </p:sp>
        <p:cxnSp>
          <p:nvCxnSpPr>
            <p:cNvPr id="2" name="Straight Arrow Connector 21">
              <a:extLst>
                <a:ext uri="{FF2B5EF4-FFF2-40B4-BE49-F238E27FC236}">
                  <a16:creationId xmlns:a16="http://schemas.microsoft.com/office/drawing/2014/main" id="{4487A1F8-0628-394A-A083-2995C11338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8529739" flipV="1">
              <a:off x="1369008" y="3184370"/>
              <a:ext cx="5550258" cy="15706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/>
            </a:extLst>
          </p:spPr>
        </p:cxnSp>
      </p:grpSp>
      <p:grpSp>
        <p:nvGrpSpPr>
          <p:cNvPr id="34828" name="Group 22">
            <a:extLst>
              <a:ext uri="{FF2B5EF4-FFF2-40B4-BE49-F238E27FC236}">
                <a16:creationId xmlns:a16="http://schemas.microsoft.com/office/drawing/2014/main" id="{46943B3E-DB7B-D84A-BA43-714E0C3625C5}"/>
              </a:ext>
            </a:extLst>
          </p:cNvPr>
          <p:cNvGrpSpPr>
            <a:grpSpLocks/>
          </p:cNvGrpSpPr>
          <p:nvPr/>
        </p:nvGrpSpPr>
        <p:grpSpPr bwMode="auto">
          <a:xfrm rot="1541498">
            <a:off x="3187701" y="2335214"/>
            <a:ext cx="1311275" cy="554037"/>
            <a:chOff x="2915816" y="2649650"/>
            <a:chExt cx="4798364" cy="3193829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E82CDBA-4B4B-2645-9F45-B7BAAC637520}"/>
                </a:ext>
              </a:extLst>
            </p:cNvPr>
            <p:cNvSpPr/>
            <p:nvPr/>
          </p:nvSpPr>
          <p:spPr>
            <a:xfrm>
              <a:off x="2915816" y="2649650"/>
              <a:ext cx="4798364" cy="3193829"/>
            </a:xfrm>
            <a:custGeom>
              <a:avLst/>
              <a:gdLst>
                <a:gd name="connsiteX0" fmla="*/ 0 w 6058994"/>
                <a:gd name="connsiteY0" fmla="*/ 2674558 h 3193829"/>
                <a:gd name="connsiteX1" fmla="*/ 1260630 w 6058994"/>
                <a:gd name="connsiteY1" fmla="*/ 2772212 h 3193829"/>
                <a:gd name="connsiteX2" fmla="*/ 2148397 w 6058994"/>
                <a:gd name="connsiteY2" fmla="*/ 2923132 h 3193829"/>
                <a:gd name="connsiteX3" fmla="*/ 3062797 w 6058994"/>
                <a:gd name="connsiteY3" fmla="*/ 3100686 h 3193829"/>
                <a:gd name="connsiteX4" fmla="*/ 4252404 w 6058994"/>
                <a:gd name="connsiteY4" fmla="*/ 3162830 h 3193829"/>
                <a:gd name="connsiteX5" fmla="*/ 3604334 w 6058994"/>
                <a:gd name="connsiteY5" fmla="*/ 2603536 h 3193829"/>
                <a:gd name="connsiteX6" fmla="*/ 3000653 w 6058994"/>
                <a:gd name="connsiteY6" fmla="*/ 2257307 h 3193829"/>
                <a:gd name="connsiteX7" fmla="*/ 2343705 w 6058994"/>
                <a:gd name="connsiteY7" fmla="*/ 1857812 h 3193829"/>
                <a:gd name="connsiteX8" fmla="*/ 1828800 w 6058994"/>
                <a:gd name="connsiteY8" fmla="*/ 1351785 h 3193829"/>
                <a:gd name="connsiteX9" fmla="*/ 3071674 w 6058994"/>
                <a:gd name="connsiteY9" fmla="*/ 1431684 h 3193829"/>
                <a:gd name="connsiteX10" fmla="*/ 3915053 w 6058994"/>
                <a:gd name="connsiteY10" fmla="*/ 1609237 h 3193829"/>
                <a:gd name="connsiteX11" fmla="*/ 4864964 w 6058994"/>
                <a:gd name="connsiteY11" fmla="*/ 1769035 h 3193829"/>
                <a:gd name="connsiteX12" fmla="*/ 6045694 w 6058994"/>
                <a:gd name="connsiteY12" fmla="*/ 1848934 h 3193829"/>
                <a:gd name="connsiteX13" fmla="*/ 5459767 w 6058994"/>
                <a:gd name="connsiteY13" fmla="*/ 1325152 h 3193829"/>
                <a:gd name="connsiteX14" fmla="*/ 4820575 w 6058994"/>
                <a:gd name="connsiteY14" fmla="*/ 943412 h 3193829"/>
                <a:gd name="connsiteX15" fmla="*/ 4136995 w 6058994"/>
                <a:gd name="connsiteY15" fmla="*/ 526162 h 3193829"/>
                <a:gd name="connsiteX16" fmla="*/ 3613212 w 6058994"/>
                <a:gd name="connsiteY16" fmla="*/ 20134 h 3193829"/>
                <a:gd name="connsiteX17" fmla="*/ 4838331 w 6058994"/>
                <a:gd name="connsiteY17" fmla="*/ 117789 h 3193829"/>
                <a:gd name="connsiteX18" fmla="*/ 5717220 w 6058994"/>
                <a:gd name="connsiteY18" fmla="*/ 277587 h 3193829"/>
                <a:gd name="connsiteX0" fmla="*/ 0 w 5703887"/>
                <a:gd name="connsiteY0" fmla="*/ 2923133 h 3193829"/>
                <a:gd name="connsiteX1" fmla="*/ 905523 w 5703887"/>
                <a:gd name="connsiteY1" fmla="*/ 2772212 h 3193829"/>
                <a:gd name="connsiteX2" fmla="*/ 1793290 w 5703887"/>
                <a:gd name="connsiteY2" fmla="*/ 2923132 h 3193829"/>
                <a:gd name="connsiteX3" fmla="*/ 2707690 w 5703887"/>
                <a:gd name="connsiteY3" fmla="*/ 3100686 h 3193829"/>
                <a:gd name="connsiteX4" fmla="*/ 3897297 w 5703887"/>
                <a:gd name="connsiteY4" fmla="*/ 3162830 h 3193829"/>
                <a:gd name="connsiteX5" fmla="*/ 3249227 w 5703887"/>
                <a:gd name="connsiteY5" fmla="*/ 2603536 h 3193829"/>
                <a:gd name="connsiteX6" fmla="*/ 2645546 w 5703887"/>
                <a:gd name="connsiteY6" fmla="*/ 2257307 h 3193829"/>
                <a:gd name="connsiteX7" fmla="*/ 1988598 w 5703887"/>
                <a:gd name="connsiteY7" fmla="*/ 1857812 h 3193829"/>
                <a:gd name="connsiteX8" fmla="*/ 1473693 w 5703887"/>
                <a:gd name="connsiteY8" fmla="*/ 1351785 h 3193829"/>
                <a:gd name="connsiteX9" fmla="*/ 2716567 w 5703887"/>
                <a:gd name="connsiteY9" fmla="*/ 1431684 h 3193829"/>
                <a:gd name="connsiteX10" fmla="*/ 3559946 w 5703887"/>
                <a:gd name="connsiteY10" fmla="*/ 1609237 h 3193829"/>
                <a:gd name="connsiteX11" fmla="*/ 4509857 w 5703887"/>
                <a:gd name="connsiteY11" fmla="*/ 1769035 h 3193829"/>
                <a:gd name="connsiteX12" fmla="*/ 5690587 w 5703887"/>
                <a:gd name="connsiteY12" fmla="*/ 1848934 h 3193829"/>
                <a:gd name="connsiteX13" fmla="*/ 5104660 w 5703887"/>
                <a:gd name="connsiteY13" fmla="*/ 1325152 h 3193829"/>
                <a:gd name="connsiteX14" fmla="*/ 4465468 w 5703887"/>
                <a:gd name="connsiteY14" fmla="*/ 943412 h 3193829"/>
                <a:gd name="connsiteX15" fmla="*/ 3781888 w 5703887"/>
                <a:gd name="connsiteY15" fmla="*/ 526162 h 3193829"/>
                <a:gd name="connsiteX16" fmla="*/ 3258105 w 5703887"/>
                <a:gd name="connsiteY16" fmla="*/ 20134 h 3193829"/>
                <a:gd name="connsiteX17" fmla="*/ 4483224 w 5703887"/>
                <a:gd name="connsiteY17" fmla="*/ 117789 h 3193829"/>
                <a:gd name="connsiteX18" fmla="*/ 5362113 w 5703887"/>
                <a:gd name="connsiteY18" fmla="*/ 277587 h 3193829"/>
                <a:gd name="connsiteX0" fmla="*/ 0 w 5517455"/>
                <a:gd name="connsiteY0" fmla="*/ 3065176 h 3193829"/>
                <a:gd name="connsiteX1" fmla="*/ 719091 w 5517455"/>
                <a:gd name="connsiteY1" fmla="*/ 2772212 h 3193829"/>
                <a:gd name="connsiteX2" fmla="*/ 1606858 w 5517455"/>
                <a:gd name="connsiteY2" fmla="*/ 2923132 h 3193829"/>
                <a:gd name="connsiteX3" fmla="*/ 2521258 w 5517455"/>
                <a:gd name="connsiteY3" fmla="*/ 3100686 h 3193829"/>
                <a:gd name="connsiteX4" fmla="*/ 3710865 w 5517455"/>
                <a:gd name="connsiteY4" fmla="*/ 3162830 h 3193829"/>
                <a:gd name="connsiteX5" fmla="*/ 3062795 w 5517455"/>
                <a:gd name="connsiteY5" fmla="*/ 2603536 h 3193829"/>
                <a:gd name="connsiteX6" fmla="*/ 2459114 w 5517455"/>
                <a:gd name="connsiteY6" fmla="*/ 2257307 h 3193829"/>
                <a:gd name="connsiteX7" fmla="*/ 1802166 w 5517455"/>
                <a:gd name="connsiteY7" fmla="*/ 1857812 h 3193829"/>
                <a:gd name="connsiteX8" fmla="*/ 1287261 w 5517455"/>
                <a:gd name="connsiteY8" fmla="*/ 1351785 h 3193829"/>
                <a:gd name="connsiteX9" fmla="*/ 2530135 w 5517455"/>
                <a:gd name="connsiteY9" fmla="*/ 1431684 h 3193829"/>
                <a:gd name="connsiteX10" fmla="*/ 3373514 w 5517455"/>
                <a:gd name="connsiteY10" fmla="*/ 1609237 h 3193829"/>
                <a:gd name="connsiteX11" fmla="*/ 4323425 w 5517455"/>
                <a:gd name="connsiteY11" fmla="*/ 1769035 h 3193829"/>
                <a:gd name="connsiteX12" fmla="*/ 5504155 w 5517455"/>
                <a:gd name="connsiteY12" fmla="*/ 1848934 h 3193829"/>
                <a:gd name="connsiteX13" fmla="*/ 4918228 w 5517455"/>
                <a:gd name="connsiteY13" fmla="*/ 1325152 h 3193829"/>
                <a:gd name="connsiteX14" fmla="*/ 4279036 w 5517455"/>
                <a:gd name="connsiteY14" fmla="*/ 943412 h 3193829"/>
                <a:gd name="connsiteX15" fmla="*/ 3595456 w 5517455"/>
                <a:gd name="connsiteY15" fmla="*/ 526162 h 3193829"/>
                <a:gd name="connsiteX16" fmla="*/ 3071673 w 5517455"/>
                <a:gd name="connsiteY16" fmla="*/ 20134 h 3193829"/>
                <a:gd name="connsiteX17" fmla="*/ 4296792 w 5517455"/>
                <a:gd name="connsiteY17" fmla="*/ 117789 h 3193829"/>
                <a:gd name="connsiteX18" fmla="*/ 5175681 w 5517455"/>
                <a:gd name="connsiteY18" fmla="*/ 277587 h 3193829"/>
                <a:gd name="connsiteX0" fmla="*/ 0 w 4798364"/>
                <a:gd name="connsiteY0" fmla="*/ 2772212 h 3193829"/>
                <a:gd name="connsiteX1" fmla="*/ 887767 w 4798364"/>
                <a:gd name="connsiteY1" fmla="*/ 2923132 h 3193829"/>
                <a:gd name="connsiteX2" fmla="*/ 1802167 w 4798364"/>
                <a:gd name="connsiteY2" fmla="*/ 3100686 h 3193829"/>
                <a:gd name="connsiteX3" fmla="*/ 2991774 w 4798364"/>
                <a:gd name="connsiteY3" fmla="*/ 3162830 h 3193829"/>
                <a:gd name="connsiteX4" fmla="*/ 2343704 w 4798364"/>
                <a:gd name="connsiteY4" fmla="*/ 2603536 h 3193829"/>
                <a:gd name="connsiteX5" fmla="*/ 1740023 w 4798364"/>
                <a:gd name="connsiteY5" fmla="*/ 2257307 h 3193829"/>
                <a:gd name="connsiteX6" fmla="*/ 1083075 w 4798364"/>
                <a:gd name="connsiteY6" fmla="*/ 1857812 h 3193829"/>
                <a:gd name="connsiteX7" fmla="*/ 568170 w 4798364"/>
                <a:gd name="connsiteY7" fmla="*/ 1351785 h 3193829"/>
                <a:gd name="connsiteX8" fmla="*/ 1811044 w 4798364"/>
                <a:gd name="connsiteY8" fmla="*/ 1431684 h 3193829"/>
                <a:gd name="connsiteX9" fmla="*/ 2654423 w 4798364"/>
                <a:gd name="connsiteY9" fmla="*/ 1609237 h 3193829"/>
                <a:gd name="connsiteX10" fmla="*/ 3604334 w 4798364"/>
                <a:gd name="connsiteY10" fmla="*/ 1769035 h 3193829"/>
                <a:gd name="connsiteX11" fmla="*/ 4785064 w 4798364"/>
                <a:gd name="connsiteY11" fmla="*/ 1848934 h 3193829"/>
                <a:gd name="connsiteX12" fmla="*/ 4199137 w 4798364"/>
                <a:gd name="connsiteY12" fmla="*/ 1325152 h 3193829"/>
                <a:gd name="connsiteX13" fmla="*/ 3559945 w 4798364"/>
                <a:gd name="connsiteY13" fmla="*/ 943412 h 3193829"/>
                <a:gd name="connsiteX14" fmla="*/ 2876365 w 4798364"/>
                <a:gd name="connsiteY14" fmla="*/ 526162 h 3193829"/>
                <a:gd name="connsiteX15" fmla="*/ 2352582 w 4798364"/>
                <a:gd name="connsiteY15" fmla="*/ 20134 h 3193829"/>
                <a:gd name="connsiteX16" fmla="*/ 3577701 w 4798364"/>
                <a:gd name="connsiteY16" fmla="*/ 117789 h 3193829"/>
                <a:gd name="connsiteX17" fmla="*/ 4456590 w 4798364"/>
                <a:gd name="connsiteY17" fmla="*/ 277587 h 319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98364" h="3193829">
                  <a:moveTo>
                    <a:pt x="0" y="2772212"/>
                  </a:moveTo>
                  <a:cubicBezTo>
                    <a:pt x="267810" y="2748538"/>
                    <a:pt x="587406" y="2868386"/>
                    <a:pt x="887767" y="2923132"/>
                  </a:cubicBezTo>
                  <a:cubicBezTo>
                    <a:pt x="1188128" y="2977878"/>
                    <a:pt x="1451499" y="3060736"/>
                    <a:pt x="1802167" y="3100686"/>
                  </a:cubicBezTo>
                  <a:cubicBezTo>
                    <a:pt x="2152835" y="3140636"/>
                    <a:pt x="2901518" y="3245688"/>
                    <a:pt x="2991774" y="3162830"/>
                  </a:cubicBezTo>
                  <a:cubicBezTo>
                    <a:pt x="3082030" y="3079972"/>
                    <a:pt x="2552329" y="2754456"/>
                    <a:pt x="2343704" y="2603536"/>
                  </a:cubicBezTo>
                  <a:cubicBezTo>
                    <a:pt x="2135079" y="2452616"/>
                    <a:pt x="1950128" y="2381594"/>
                    <a:pt x="1740023" y="2257307"/>
                  </a:cubicBezTo>
                  <a:cubicBezTo>
                    <a:pt x="1529918" y="2133020"/>
                    <a:pt x="1278384" y="2008732"/>
                    <a:pt x="1083075" y="1857812"/>
                  </a:cubicBezTo>
                  <a:cubicBezTo>
                    <a:pt x="887766" y="1706892"/>
                    <a:pt x="446842" y="1422806"/>
                    <a:pt x="568170" y="1351785"/>
                  </a:cubicBezTo>
                  <a:cubicBezTo>
                    <a:pt x="689498" y="1280764"/>
                    <a:pt x="1463335" y="1388775"/>
                    <a:pt x="1811044" y="1431684"/>
                  </a:cubicBezTo>
                  <a:cubicBezTo>
                    <a:pt x="2158753" y="1474593"/>
                    <a:pt x="2355541" y="1553012"/>
                    <a:pt x="2654423" y="1609237"/>
                  </a:cubicBezTo>
                  <a:cubicBezTo>
                    <a:pt x="2953305" y="1665462"/>
                    <a:pt x="3249227" y="1729086"/>
                    <a:pt x="3604334" y="1769035"/>
                  </a:cubicBezTo>
                  <a:cubicBezTo>
                    <a:pt x="3959441" y="1808984"/>
                    <a:pt x="4685930" y="1922914"/>
                    <a:pt x="4785064" y="1848934"/>
                  </a:cubicBezTo>
                  <a:cubicBezTo>
                    <a:pt x="4884198" y="1774954"/>
                    <a:pt x="4403323" y="1476072"/>
                    <a:pt x="4199137" y="1325152"/>
                  </a:cubicBezTo>
                  <a:cubicBezTo>
                    <a:pt x="3994951" y="1174232"/>
                    <a:pt x="3559945" y="943412"/>
                    <a:pt x="3559945" y="943412"/>
                  </a:cubicBezTo>
                  <a:cubicBezTo>
                    <a:pt x="3339483" y="810247"/>
                    <a:pt x="3077592" y="680042"/>
                    <a:pt x="2876365" y="526162"/>
                  </a:cubicBezTo>
                  <a:cubicBezTo>
                    <a:pt x="2675138" y="372282"/>
                    <a:pt x="2235693" y="88196"/>
                    <a:pt x="2352582" y="20134"/>
                  </a:cubicBezTo>
                  <a:cubicBezTo>
                    <a:pt x="2469471" y="-47928"/>
                    <a:pt x="3227033" y="74880"/>
                    <a:pt x="3577701" y="117789"/>
                  </a:cubicBezTo>
                  <a:cubicBezTo>
                    <a:pt x="3928369" y="160698"/>
                    <a:pt x="4192479" y="219142"/>
                    <a:pt x="4456590" y="277587"/>
                  </a:cubicBez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750" dirty="0"/>
            </a:p>
          </p:txBody>
        </p:sp>
        <p:cxnSp>
          <p:nvCxnSpPr>
            <p:cNvPr id="3" name="Straight Arrow Connector 24">
              <a:extLst>
                <a:ext uri="{FF2B5EF4-FFF2-40B4-BE49-F238E27FC236}">
                  <a16:creationId xmlns:a16="http://schemas.microsoft.com/office/drawing/2014/main" id="{D50397CF-0DA7-9C4A-9AE7-34C926F0DE3A}"/>
                </a:ext>
              </a:extLst>
            </p:cNvPr>
            <p:cNvCxnSpPr>
              <a:cxnSpLocks noChangeShapeType="1"/>
              <a:endCxn id="24" idx="0"/>
            </p:cNvCxnSpPr>
            <p:nvPr/>
          </p:nvCxnSpPr>
          <p:spPr bwMode="auto">
            <a:xfrm flipH="1">
              <a:off x="3171721" y="2642495"/>
              <a:ext cx="4536950" cy="257153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/>
            </a:extLst>
          </p:spPr>
        </p:cxnSp>
      </p:grpSp>
      <p:sp>
        <p:nvSpPr>
          <p:cNvPr id="34829" name="Title 1">
            <a:extLst>
              <a:ext uri="{FF2B5EF4-FFF2-40B4-BE49-F238E27FC236}">
                <a16:creationId xmlns:a16="http://schemas.microsoft.com/office/drawing/2014/main" id="{9AF8751E-3EDB-7D41-9BB2-0F1B7DD97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916" y="5445760"/>
            <a:ext cx="11654505" cy="127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FF0000"/>
                </a:solidFill>
              </a:rPr>
              <a:t>            POTENTIAL PROBLEM:   – DEPOLARISING TARGET  (BRIGHT BAND OR THE GROUND)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FF0000"/>
                </a:solidFill>
              </a:rPr>
              <a:t>                WILL FORM A “GHOST ECHO”  WHERE THE OTHER PULSE IS ( +/-  2.3km  ABOVE OR BELOW)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FF0000"/>
                </a:solidFill>
              </a:rPr>
              <a:t> </a:t>
            </a:r>
            <a:r>
              <a:rPr lang="en-GB" altLang="en-US" sz="1800" dirty="0">
                <a:solidFill>
                  <a:srgbClr val="008000"/>
                </a:solidFill>
              </a:rPr>
              <a:t>          </a:t>
            </a:r>
            <a:r>
              <a:rPr lang="en-GB" altLang="en-US" sz="2100" dirty="0"/>
              <a:t>However the phase of this ‘ghost echo  will be random – so the only effect will be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100" dirty="0"/>
              <a:t>                      </a:t>
            </a:r>
            <a:r>
              <a:rPr lang="en-GB" altLang="en-US" sz="2100" dirty="0">
                <a:solidFill>
                  <a:srgbClr val="FF0000"/>
                </a:solidFill>
              </a:rPr>
              <a:t>increase the  random error of the wind estimate – NO BIAS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008000"/>
              </a:solidFill>
            </a:endParaRPr>
          </a:p>
        </p:txBody>
      </p:sp>
      <p:sp>
        <p:nvSpPr>
          <p:cNvPr id="30734" name="Slide Number Placeholder 1">
            <a:extLst>
              <a:ext uri="{FF2B5EF4-FFF2-40B4-BE49-F238E27FC236}">
                <a16:creationId xmlns:a16="http://schemas.microsoft.com/office/drawing/2014/main" id="{4B246A2F-B87F-8544-BE6C-70F23FB8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2C495F1-28A3-8E4A-AC35-A8304A6FFEC6}" type="slidenum">
              <a:rPr lang="en-US" altLang="en-US" b="0"/>
              <a:pPr/>
              <a:t>5</a:t>
            </a:fld>
            <a:endParaRPr lang="en-US" altLang="en-US" b="0"/>
          </a:p>
        </p:txBody>
      </p:sp>
      <p:sp>
        <p:nvSpPr>
          <p:cNvPr id="34831" name="TextBox 18">
            <a:extLst>
              <a:ext uri="{FF2B5EF4-FFF2-40B4-BE49-F238E27FC236}">
                <a16:creationId xmlns:a16="http://schemas.microsoft.com/office/drawing/2014/main" id="{C1739FB2-F2E0-104B-BA9A-416B065DB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417" y="4185663"/>
            <a:ext cx="9018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500" dirty="0"/>
              <a:t>              </a:t>
            </a:r>
            <a:r>
              <a:rPr lang="en-GB" altLang="en-US" sz="1800" dirty="0"/>
              <a:t>FOLDING VELOCITY:  800µm in 20µsec  =   ±40m/s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</a:rPr>
              <a:t>                             </a:t>
            </a:r>
            <a:endParaRPr lang="en-GB" altLang="en-US" sz="1800" dirty="0"/>
          </a:p>
        </p:txBody>
      </p:sp>
      <p:sp>
        <p:nvSpPr>
          <p:cNvPr id="34832" name="TextBox 3">
            <a:extLst>
              <a:ext uri="{FF2B5EF4-FFF2-40B4-BE49-F238E27FC236}">
                <a16:creationId xmlns:a16="http://schemas.microsoft.com/office/drawing/2014/main" id="{77758983-DB12-4E4D-995B-7C76FE524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738" y="2954338"/>
            <a:ext cx="543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33CC"/>
                </a:solidFill>
              </a:rPr>
              <a:t>V Pulse </a:t>
            </a:r>
            <a:r>
              <a:rPr lang="en-GB" altLang="en-US" sz="1800"/>
              <a:t>20µs later</a:t>
            </a:r>
          </a:p>
        </p:txBody>
      </p:sp>
      <p:sp>
        <p:nvSpPr>
          <p:cNvPr id="34833" name="Oval 11">
            <a:extLst>
              <a:ext uri="{FF2B5EF4-FFF2-40B4-BE49-F238E27FC236}">
                <a16:creationId xmlns:a16="http://schemas.microsoft.com/office/drawing/2014/main" id="{DCADE22F-2379-D44A-8E51-5B4D025CD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264" y="3173414"/>
            <a:ext cx="617537" cy="4730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30738" name="TextBox 26">
            <a:extLst>
              <a:ext uri="{FF2B5EF4-FFF2-40B4-BE49-F238E27FC236}">
                <a16:creationId xmlns:a16="http://schemas.microsoft.com/office/drawing/2014/main" id="{2D79BB68-024B-5C41-85A7-53ACB7B16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5426" y="2063750"/>
            <a:ext cx="506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2100">
                <a:solidFill>
                  <a:srgbClr val="FF0000"/>
                </a:solidFill>
              </a:rPr>
              <a:t>φ</a:t>
            </a:r>
            <a:r>
              <a:rPr lang="en-US" sz="2100" baseline="-25000">
                <a:solidFill>
                  <a:srgbClr val="FF0000"/>
                </a:solidFill>
              </a:rPr>
              <a:t>H</a:t>
            </a:r>
            <a:endParaRPr lang="en-GB" sz="2100">
              <a:solidFill>
                <a:srgbClr val="FF0000"/>
              </a:solidFill>
            </a:endParaRPr>
          </a:p>
          <a:p>
            <a:pPr>
              <a:defRPr/>
            </a:pPr>
            <a:endParaRPr lang="en-GB" sz="1500"/>
          </a:p>
          <a:p>
            <a:pPr>
              <a:defRPr/>
            </a:pPr>
            <a:endParaRPr lang="en-US" sz="750"/>
          </a:p>
        </p:txBody>
      </p:sp>
      <p:sp>
        <p:nvSpPr>
          <p:cNvPr id="34835" name="TextBox 28">
            <a:extLst>
              <a:ext uri="{FF2B5EF4-FFF2-40B4-BE49-F238E27FC236}">
                <a16:creationId xmlns:a16="http://schemas.microsoft.com/office/drawing/2014/main" id="{495350BF-0D5C-7A4F-BA9E-903750713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576" y="4003675"/>
            <a:ext cx="26384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φ</a:t>
            </a:r>
            <a:r>
              <a:rPr lang="en-US" altLang="en-US" sz="2100" baseline="-25000">
                <a:solidFill>
                  <a:srgbClr val="0033CC"/>
                </a:solidFill>
              </a:rPr>
              <a:t>V  </a:t>
            </a:r>
            <a:r>
              <a:rPr lang="en-GB" altLang="en-US" sz="2100"/>
              <a:t>=  </a:t>
            </a:r>
            <a:r>
              <a:rPr lang="en-US" altLang="en-US" sz="2100">
                <a:solidFill>
                  <a:srgbClr val="FF0000"/>
                </a:solidFill>
              </a:rPr>
              <a:t>φ</a:t>
            </a:r>
            <a:r>
              <a:rPr lang="en-US" altLang="en-US" sz="2100" baseline="-25000">
                <a:solidFill>
                  <a:srgbClr val="FF0000"/>
                </a:solidFill>
              </a:rPr>
              <a:t>H </a:t>
            </a:r>
            <a:r>
              <a:rPr lang="en-GB" altLang="en-US" sz="21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+ 180</a:t>
            </a:r>
            <a:r>
              <a:rPr lang="en-GB" altLang="en-US" sz="2100">
                <a:solidFill>
                  <a:srgbClr val="FF0000"/>
                </a:solidFill>
                <a:sym typeface="Symbol" pitchFamily="2" charset="2"/>
              </a:rPr>
              <a:t></a:t>
            </a:r>
            <a:endParaRPr lang="en-GB" altLang="en-US" sz="2400">
              <a:solidFill>
                <a:srgbClr val="FF0000"/>
              </a:solidFill>
            </a:endParaRPr>
          </a:p>
        </p:txBody>
      </p:sp>
      <p:cxnSp>
        <p:nvCxnSpPr>
          <p:cNvPr id="34836" name="Straight Arrow Connector 4">
            <a:extLst>
              <a:ext uri="{FF2B5EF4-FFF2-40B4-BE49-F238E27FC236}">
                <a16:creationId xmlns:a16="http://schemas.microsoft.com/office/drawing/2014/main" id="{58DDD8DB-403E-E44A-9831-A6828DBEBF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42538" y="2446338"/>
            <a:ext cx="17462" cy="1535112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7" name="TextBox 5">
            <a:extLst>
              <a:ext uri="{FF2B5EF4-FFF2-40B4-BE49-F238E27FC236}">
                <a16:creationId xmlns:a16="http://schemas.microsoft.com/office/drawing/2014/main" id="{5697A4F4-04E6-7D4F-9E87-472D990FB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5014" y="1898650"/>
            <a:ext cx="8286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/>
              <a:t>TIME</a:t>
            </a:r>
          </a:p>
        </p:txBody>
      </p:sp>
      <p:sp>
        <p:nvSpPr>
          <p:cNvPr id="34838" name="TextBox 3">
            <a:extLst>
              <a:ext uri="{FF2B5EF4-FFF2-40B4-BE49-F238E27FC236}">
                <a16:creationId xmlns:a16="http://schemas.microsoft.com/office/drawing/2014/main" id="{B2502297-A15A-E340-AEFC-19DF6A2DD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-4763"/>
            <a:ext cx="8991600" cy="18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93688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algn="ctr"/>
            <a:r>
              <a:rPr lang="en-GB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DOPPLER FROM SPACE?</a:t>
            </a:r>
            <a:endParaRPr lang="en-GB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Transmit a pulse pair: detect phase shift,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the returns. </a:t>
            </a:r>
          </a:p>
          <a:p>
            <a:pPr lvl="1" algn="ctr"/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unambiguous velocity (V</a:t>
            </a:r>
            <a:r>
              <a:rPr lang="en-GB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FOLD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occurs when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180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</a:p>
          <a:p>
            <a:pPr lvl="1" algn="ctr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particles have moved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 ( at 94GHz this is 800μm),</a:t>
            </a:r>
          </a:p>
          <a:p>
            <a:pPr lvl="1" algn="ctr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pulses must be very close, need to label them H and V       </a:t>
            </a:r>
            <a:r>
              <a:rPr lang="en-US" altLang="en-US" sz="2000" dirty="0"/>
              <a:t>                                                         </a:t>
            </a:r>
            <a:endParaRPr lang="en-US" altLang="en-US" sz="2000" dirty="0">
              <a:solidFill>
                <a:srgbClr val="3366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2A1FB7-E010-B745-9837-4F7A5EFDA0D1}"/>
              </a:ext>
            </a:extLst>
          </p:cNvPr>
          <p:cNvSpPr txBox="1"/>
          <p:nvPr/>
        </p:nvSpPr>
        <p:spPr>
          <a:xfrm>
            <a:off x="105939" y="2043172"/>
            <a:ext cx="22122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PULSE SEPARATION</a:t>
            </a:r>
          </a:p>
          <a:p>
            <a:r>
              <a:rPr lang="en-US" b="1" dirty="0"/>
              <a:t>20</a:t>
            </a:r>
            <a:r>
              <a:rPr lang="en-GB" altLang="en-US" b="1" dirty="0"/>
              <a:t>µsec  OR  3km</a:t>
            </a:r>
          </a:p>
          <a:p>
            <a:r>
              <a:rPr lang="en-GB" altLang="en-US" b="1" dirty="0"/>
              <a:t>(2.3km in the vertical</a:t>
            </a:r>
          </a:p>
          <a:p>
            <a:endParaRPr lang="en-GB" b="1" dirty="0"/>
          </a:p>
          <a:p>
            <a:r>
              <a:rPr lang="en-GB" b="1" dirty="0"/>
              <a:t>In that </a:t>
            </a:r>
            <a:r>
              <a:rPr lang="en-GB" altLang="en-US" b="1" dirty="0"/>
              <a:t>20µsec</a:t>
            </a:r>
            <a:r>
              <a:rPr lang="en-GB" b="1" dirty="0"/>
              <a:t>s </a:t>
            </a:r>
          </a:p>
          <a:p>
            <a:r>
              <a:rPr lang="en-GB" b="1" dirty="0"/>
              <a:t>the target moves</a:t>
            </a:r>
          </a:p>
          <a:p>
            <a:r>
              <a:rPr lang="en-GB" b="1" dirty="0"/>
              <a:t>  </a:t>
            </a:r>
            <a:r>
              <a:rPr lang="en-GB" altLang="en-US" b="1" dirty="0">
                <a:sym typeface="Symbol" pitchFamily="2" charset="2"/>
              </a:rPr>
              <a:t>/4  </a:t>
            </a:r>
            <a:r>
              <a:rPr lang="en-US" b="1" dirty="0"/>
              <a:t>in range </a:t>
            </a:r>
          </a:p>
        </p:txBody>
      </p:sp>
    </p:spTree>
    <p:extLst>
      <p:ext uri="{BB962C8B-B14F-4D97-AF65-F5344CB8AC3E}">
        <p14:creationId xmlns:p14="http://schemas.microsoft.com/office/powerpoint/2010/main" val="314527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8D30A0AE-D36C-C747-A300-C260D0E699D8}"/>
              </a:ext>
            </a:extLst>
          </p:cNvPr>
          <p:cNvSpPr txBox="1">
            <a:spLocks/>
          </p:cNvSpPr>
          <p:nvPr/>
        </p:nvSpPr>
        <p:spPr bwMode="auto">
          <a:xfrm>
            <a:off x="1306831" y="808038"/>
            <a:ext cx="89503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rgbClr val="FF0000"/>
                </a:solidFill>
              </a:rPr>
              <a:t>HERITAGE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2000" dirty="0" err="1">
                <a:solidFill>
                  <a:srgbClr val="FF0000"/>
                </a:solidFill>
              </a:rPr>
              <a:t>CloudSat</a:t>
            </a:r>
            <a:r>
              <a:rPr lang="en-GB" altLang="en-US" sz="2000" dirty="0">
                <a:solidFill>
                  <a:srgbClr val="FF0000"/>
                </a:solidFill>
              </a:rPr>
              <a:t>: first 94GHz radar in space.  Nadir pointing: 1.4km wide swath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solidFill>
                  <a:srgbClr val="FF0000"/>
                </a:solidFill>
              </a:rPr>
              <a:t>Radar transmitter performed beyond expectations since launch in 2006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solidFill>
                  <a:srgbClr val="FF0000"/>
                </a:solidFill>
              </a:rPr>
              <a:t>                            and after 14 years is not yet using the spare tube!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2000" dirty="0" err="1"/>
              <a:t>CloudSat</a:t>
            </a:r>
            <a:r>
              <a:rPr lang="en-GB" altLang="en-US" sz="2000" dirty="0"/>
              <a:t> measures radar reflectivity profiles and has provided: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en-GB" altLang="en-US" sz="2000" dirty="0"/>
              <a:t>First profiles of global cloud occurrence and ice water content.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en-GB" altLang="en-US" sz="2000" dirty="0"/>
              <a:t>Best global estimates of light (&lt; 5mm/hr) rainfall.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GB" altLang="en-US" sz="2000" dirty="0"/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GB" altLang="en-US" sz="2400" dirty="0">
              <a:solidFill>
                <a:srgbClr val="008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GB" altLang="en-US" sz="1800" dirty="0"/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GB" altLang="en-US" sz="2000" dirty="0"/>
          </a:p>
        </p:txBody>
      </p:sp>
      <p:sp>
        <p:nvSpPr>
          <p:cNvPr id="21507" name="TextBox 2">
            <a:extLst>
              <a:ext uri="{FF2B5EF4-FFF2-40B4-BE49-F238E27FC236}">
                <a16:creationId xmlns:a16="http://schemas.microsoft.com/office/drawing/2014/main" id="{7E9F4474-D338-BC4F-A082-B300A5612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50" y="2453958"/>
            <a:ext cx="11335154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2000" dirty="0">
                <a:solidFill>
                  <a:srgbClr val="0070C0"/>
                </a:solidFill>
              </a:rPr>
              <a:t>WIVERN is low risk – will use the same tube, same </a:t>
            </a:r>
            <a:r>
              <a:rPr lang="en-GB" altLang="en-US" sz="2000" dirty="0" err="1">
                <a:solidFill>
                  <a:srgbClr val="0070C0"/>
                </a:solidFill>
              </a:rPr>
              <a:t>prf</a:t>
            </a:r>
            <a:r>
              <a:rPr lang="en-GB" altLang="en-US" sz="2000" dirty="0">
                <a:solidFill>
                  <a:srgbClr val="0070C0"/>
                </a:solidFill>
              </a:rPr>
              <a:t> (4kHz) same pulse</a:t>
            </a:r>
          </a:p>
          <a:p>
            <a:r>
              <a:rPr lang="en-GB" altLang="en-US" sz="2000" dirty="0">
                <a:solidFill>
                  <a:srgbClr val="0070C0"/>
                </a:solidFill>
              </a:rPr>
              <a:t>        power, same pulse length (3.3us/500m).</a:t>
            </a:r>
          </a:p>
          <a:p>
            <a:r>
              <a:rPr lang="en-GB" altLang="en-US" sz="2000" dirty="0"/>
              <a:t>    </a:t>
            </a:r>
          </a:p>
          <a:p>
            <a:r>
              <a:rPr lang="en-GB" altLang="en-US" sz="2000" dirty="0"/>
              <a:t>WIVERN  will use 2 tubes, to transmit pulse pairs, H and V, separated by</a:t>
            </a:r>
          </a:p>
          <a:p>
            <a:r>
              <a:rPr lang="en-GB" altLang="en-US" sz="2000" dirty="0"/>
              <a:t>        20usec (3km) to provide Doppler velocities.</a:t>
            </a:r>
          </a:p>
          <a:p>
            <a:endParaRPr lang="en-GB" altLang="en-US" sz="2000" dirty="0"/>
          </a:p>
          <a:p>
            <a:r>
              <a:rPr lang="en-GB" altLang="en-US" sz="2000" dirty="0"/>
              <a:t>4kHz </a:t>
            </a:r>
            <a:r>
              <a:rPr lang="en-GB" altLang="en-US" sz="2000" dirty="0" err="1"/>
              <a:t>prf</a:t>
            </a:r>
            <a:r>
              <a:rPr lang="en-GB" altLang="en-US" sz="2000" dirty="0"/>
              <a:t> – satellite moves 7km/sec, </a:t>
            </a:r>
          </a:p>
          <a:p>
            <a:r>
              <a:rPr lang="en-GB" altLang="en-US" sz="2000" dirty="0"/>
              <a:t>     so for the 1km footprint will be sampled by 500 pulse pairs,</a:t>
            </a:r>
          </a:p>
          <a:p>
            <a:r>
              <a:rPr lang="en-GB" altLang="en-US" sz="2000" dirty="0"/>
              <a:t>     or for our 20km along track sample will have </a:t>
            </a:r>
          </a:p>
          <a:p>
            <a:r>
              <a:rPr lang="en-GB" altLang="en-US" sz="2000" dirty="0"/>
              <a:t>        &gt; 10,000 pulse pairs to get Doppler to 1 or 2m/s if Z &gt; -20dBZ</a:t>
            </a:r>
          </a:p>
          <a:p>
            <a:r>
              <a:rPr lang="en-GB" altLang="en-US" sz="2000" dirty="0"/>
              <a:t>  (~ 10% of pulses will be single – to monitor the  LDR of target and possible ghost echoes) </a:t>
            </a:r>
          </a:p>
          <a:p>
            <a:r>
              <a:rPr lang="en-GB" altLang="en-US" sz="2000" dirty="0">
                <a:solidFill>
                  <a:srgbClr val="00B050"/>
                </a:solidFill>
              </a:rPr>
              <a:t>From the </a:t>
            </a:r>
            <a:r>
              <a:rPr lang="en-GB" altLang="en-US" sz="2000" dirty="0" err="1">
                <a:solidFill>
                  <a:srgbClr val="00B050"/>
                </a:solidFill>
              </a:rPr>
              <a:t>CloudSat</a:t>
            </a:r>
            <a:r>
              <a:rPr lang="en-GB" altLang="en-US" sz="2000" dirty="0">
                <a:solidFill>
                  <a:srgbClr val="00B050"/>
                </a:solidFill>
              </a:rPr>
              <a:t> Z climatology should get ~ one million winds per day.</a:t>
            </a:r>
          </a:p>
          <a:p>
            <a:r>
              <a:rPr lang="en-GB" altLang="en-US" sz="2000" dirty="0">
                <a:solidFill>
                  <a:srgbClr val="FF0000"/>
                </a:solidFill>
              </a:rPr>
              <a:t>Remember the 94GHz radar will not penetrate severe convection &gt; 10mm/hr – attenuation.   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3672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A17614-9570-1449-A27C-5FDBC2FD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36D4396-BEE5-0E4A-A88A-FCCAD9169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53" y="177741"/>
            <a:ext cx="1025271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POTENTIAL  SOURCES OF ERROR: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1.   GHOST ECHOES.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2    WIND SHEAR AND  REFLECTIVITY GRADIENTS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3.   INDUCED WIND SHEAR BY ROTATING ANTENNA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4.   ANTENNA POINTING KNOWLEDGE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5.   HORIZ WINDS FROM 41 DEG SLANT VIEW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E3F87E9-B27E-064B-A77C-2347A366A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13" y="2855397"/>
            <a:ext cx="10605847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We have </a:t>
            </a:r>
            <a:r>
              <a:rPr lang="en-US" altLang="en-US" sz="2000" dirty="0" err="1"/>
              <a:t>analysed</a:t>
            </a:r>
            <a:r>
              <a:rPr lang="en-US" altLang="en-US" sz="2000" dirty="0"/>
              <a:t> six months of  94GHZ data using ground-based H-V 20usec pulse separation radar at Chilbolton at 45 deg elevation,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   also has  ‘standard” Doppler pulse-pair “truth   (as used for winds for the last 70 years)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– High resolution data 60m and 5 seconds – providing 100s of sub samples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                                of the WIVERN sample (500m by 800m)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US" altLang="en-US" sz="2000" dirty="0"/>
              <a:t>Ghost echoes – found one occasion which increased the noise of the velocity estimate by up to 0.5m/s and confirmed that such occasions from space   could be recognized by the drop in the correlation of the H-V reflectivity time series.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US" altLang="en-US" sz="2000" dirty="0"/>
              <a:t>Wind Shear – found one occasion with 20dBZ/km reflectivity gradient and 20m/s/km wind shear – induced up to 1m/s bias, but this could be recognized from the changes in Z  measured from adjacent WIVERN gates.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en-US" altLang="en-US" sz="2000" dirty="0"/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6565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A17614-9570-1449-A27C-5FDBC2FD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36D4396-BEE5-0E4A-A88A-FCCAD9169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136525"/>
            <a:ext cx="102527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1.   GHOST ECHOES    27 Jul 2017 caused by bright band.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0DB06-C514-A042-A063-ADF0C236039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989935"/>
            <a:ext cx="8793481" cy="5724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E66EFD-7BA7-7444-9039-2FF3128EA48D}"/>
              </a:ext>
            </a:extLst>
          </p:cNvPr>
          <p:cNvSpPr txBox="1"/>
          <p:nvPr/>
        </p:nvSpPr>
        <p:spPr>
          <a:xfrm>
            <a:off x="137160" y="1066800"/>
            <a:ext cx="123540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BLACk</a:t>
            </a:r>
            <a:endParaRPr lang="en-US" sz="2000" dirty="0"/>
          </a:p>
          <a:p>
            <a:r>
              <a:rPr lang="en-US" sz="2000" dirty="0"/>
              <a:t> line H-V </a:t>
            </a:r>
          </a:p>
          <a:p>
            <a:r>
              <a:rPr lang="en-US" sz="2000" dirty="0"/>
              <a:t>velocity </a:t>
            </a:r>
          </a:p>
          <a:p>
            <a:endParaRPr lang="en-US" sz="2000" dirty="0"/>
          </a:p>
          <a:p>
            <a:r>
              <a:rPr lang="en-US" sz="2000" dirty="0"/>
              <a:t>RED line</a:t>
            </a:r>
          </a:p>
          <a:p>
            <a:r>
              <a:rPr lang="en-US" sz="2000" dirty="0"/>
              <a:t> true</a:t>
            </a:r>
          </a:p>
          <a:p>
            <a:r>
              <a:rPr lang="en-US" sz="2000" dirty="0"/>
              <a:t>VELOCITY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5E6698-3ECB-E84C-8B7A-7DACE4DA9E97}"/>
              </a:ext>
            </a:extLst>
          </p:cNvPr>
          <p:cNvSpPr txBox="1"/>
          <p:nvPr/>
        </p:nvSpPr>
        <p:spPr>
          <a:xfrm>
            <a:off x="227015" y="3852208"/>
            <a:ext cx="111716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H-V </a:t>
            </a:r>
          </a:p>
          <a:p>
            <a:r>
              <a:rPr lang="en-US" sz="2000" dirty="0"/>
              <a:t> random </a:t>
            </a:r>
          </a:p>
          <a:p>
            <a:r>
              <a:rPr lang="en-US" sz="2000" dirty="0"/>
              <a:t>velocity</a:t>
            </a:r>
          </a:p>
          <a:p>
            <a:r>
              <a:rPr lang="en-US" sz="2000" dirty="0"/>
              <a:t>error</a:t>
            </a:r>
          </a:p>
          <a:p>
            <a:endParaRPr lang="en-US" sz="2000" dirty="0"/>
          </a:p>
          <a:p>
            <a:r>
              <a:rPr lang="en-US" sz="2000" dirty="0"/>
              <a:t>17.3hr </a:t>
            </a:r>
          </a:p>
          <a:p>
            <a:r>
              <a:rPr lang="en-US" sz="2000" dirty="0"/>
              <a:t>reaches</a:t>
            </a:r>
          </a:p>
          <a:p>
            <a:r>
              <a:rPr lang="en-US" sz="2000" dirty="0"/>
              <a:t>0.5m/s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50163F-E2A6-D84E-8CFF-639ABF6A642C}"/>
              </a:ext>
            </a:extLst>
          </p:cNvPr>
          <p:cNvSpPr txBox="1"/>
          <p:nvPr/>
        </p:nvSpPr>
        <p:spPr>
          <a:xfrm>
            <a:off x="9881209" y="1263819"/>
            <a:ext cx="21736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 line Observed</a:t>
            </a:r>
          </a:p>
          <a:p>
            <a:r>
              <a:rPr lang="en-US" dirty="0"/>
              <a:t>correlation of the</a:t>
            </a:r>
          </a:p>
          <a:p>
            <a:r>
              <a:rPr lang="en-US" dirty="0"/>
              <a:t>200 H and V pulses</a:t>
            </a:r>
          </a:p>
          <a:p>
            <a:r>
              <a:rPr lang="en-US" dirty="0"/>
              <a:t>drops from 0.7</a:t>
            </a:r>
          </a:p>
          <a:p>
            <a:r>
              <a:rPr lang="en-US" dirty="0"/>
              <a:t>to 0.2 at 17.3h when</a:t>
            </a:r>
          </a:p>
          <a:p>
            <a:r>
              <a:rPr lang="en-US" dirty="0"/>
              <a:t>ghost appears.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BC9C5E-E987-474A-A89F-4A39DD704F78}"/>
              </a:ext>
            </a:extLst>
          </p:cNvPr>
          <p:cNvSpPr txBox="1"/>
          <p:nvPr/>
        </p:nvSpPr>
        <p:spPr>
          <a:xfrm>
            <a:off x="9791354" y="4159930"/>
            <a:ext cx="21736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Predicted increase</a:t>
            </a:r>
          </a:p>
          <a:p>
            <a:r>
              <a:rPr lang="en-US" dirty="0"/>
              <a:t>In random velocity</a:t>
            </a:r>
          </a:p>
          <a:p>
            <a:r>
              <a:rPr lang="en-US" dirty="0"/>
              <a:t>error from the </a:t>
            </a:r>
          </a:p>
          <a:p>
            <a:r>
              <a:rPr lang="en-US" dirty="0"/>
              <a:t>observed correlation</a:t>
            </a:r>
          </a:p>
          <a:p>
            <a:r>
              <a:rPr lang="en-US" dirty="0"/>
              <a:t>v. </a:t>
            </a:r>
          </a:p>
          <a:p>
            <a:r>
              <a:rPr lang="en-US" dirty="0"/>
              <a:t>Observed random </a:t>
            </a:r>
          </a:p>
          <a:p>
            <a:r>
              <a:rPr lang="en-US" dirty="0"/>
              <a:t>Error.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E87E6C-0928-AF48-BFC9-9E2612EFBB4D}"/>
              </a:ext>
            </a:extLst>
          </p:cNvPr>
          <p:cNvSpPr/>
          <p:nvPr/>
        </p:nvSpPr>
        <p:spPr>
          <a:xfrm>
            <a:off x="6442682" y="1066800"/>
            <a:ext cx="914400" cy="237994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81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1">
            <a:extLst>
              <a:ext uri="{FF2B5EF4-FFF2-40B4-BE49-F238E27FC236}">
                <a16:creationId xmlns:a16="http://schemas.microsoft.com/office/drawing/2014/main" id="{9B48F904-8ED4-A144-A6DB-7E86C048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611B86-49B2-8248-9D02-95BBF899318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53250" name="TextBox 1">
            <a:extLst>
              <a:ext uri="{FF2B5EF4-FFF2-40B4-BE49-F238E27FC236}">
                <a16:creationId xmlns:a16="http://schemas.microsoft.com/office/drawing/2014/main" id="{23665B1A-4527-CF4C-AE2B-F47C84D08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9" y="258764"/>
            <a:ext cx="918590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  2.  WIND SHEAR AND  REFLECTIVITY GRADIENTS? </a:t>
            </a:r>
          </a:p>
        </p:txBody>
      </p:sp>
      <p:sp>
        <p:nvSpPr>
          <p:cNvPr id="45059" name="TextBox 1">
            <a:extLst>
              <a:ext uri="{FF2B5EF4-FFF2-40B4-BE49-F238E27FC236}">
                <a16:creationId xmlns:a16="http://schemas.microsoft.com/office/drawing/2014/main" id="{25F0EF69-26B0-FE40-8479-299091E06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13" y="4391400"/>
            <a:ext cx="1196857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AEOLUS corrects for this effect using the known air density change with height.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  Ground-based operational  C-band Doppler radars make same correction for vertical gradient of Z. 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/>
              <a:t>WIVERN:   Typical wind shear 5 m/s/km, but active weather systems 10 m/s per km,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/>
              <a:t>if we have a coincident Z gradient of  20dB/km, will induce a bias of </a:t>
            </a:r>
            <a:r>
              <a:rPr lang="en-US" altLang="en-US" sz="2000" b="1" dirty="0"/>
              <a:t>0.8m/s</a:t>
            </a:r>
            <a:r>
              <a:rPr lang="en-US" altLang="en-US" sz="2000" dirty="0"/>
              <a:t>  </a:t>
            </a:r>
            <a:endParaRPr lang="en-US" altLang="en-US" sz="2000" dirty="0">
              <a:solidFill>
                <a:srgbClr val="00B05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B050"/>
                </a:solidFill>
              </a:rPr>
              <a:t>We have searched through two years Chilbolton 94GHz data taken at 45deg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B050"/>
                </a:solidFill>
              </a:rPr>
              <a:t> elevation with H-V separation 20usecs and found one case:  </a:t>
            </a:r>
          </a:p>
        </p:txBody>
      </p:sp>
      <p:sp>
        <p:nvSpPr>
          <p:cNvPr id="53252" name="Rectangle 13">
            <a:extLst>
              <a:ext uri="{FF2B5EF4-FFF2-40B4-BE49-F238E27FC236}">
                <a16:creationId xmlns:a16="http://schemas.microsoft.com/office/drawing/2014/main" id="{CC99E7A9-CB9A-994C-A159-CB35F0EBE89C}"/>
              </a:ext>
            </a:extLst>
          </p:cNvPr>
          <p:cNvSpPr>
            <a:spLocks noChangeArrowheads="1"/>
          </p:cNvSpPr>
          <p:nvPr/>
        </p:nvSpPr>
        <p:spPr bwMode="auto">
          <a:xfrm rot="19282072">
            <a:off x="3238500" y="1503363"/>
            <a:ext cx="914400" cy="2692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RADAR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PULSE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3253" name="TextBox 14">
            <a:extLst>
              <a:ext uri="{FF2B5EF4-FFF2-40B4-BE49-F238E27FC236}">
                <a16:creationId xmlns:a16="http://schemas.microsoft.com/office/drawing/2014/main" id="{F817A1E2-D322-CC4A-96A5-ECA56EAA4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476" y="1303338"/>
            <a:ext cx="1838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WIND SHEAR</a:t>
            </a:r>
          </a:p>
        </p:txBody>
      </p:sp>
      <p:sp>
        <p:nvSpPr>
          <p:cNvPr id="53254" name="TextBox 21">
            <a:extLst>
              <a:ext uri="{FF2B5EF4-FFF2-40B4-BE49-F238E27FC236}">
                <a16:creationId xmlns:a16="http://schemas.microsoft.com/office/drawing/2014/main" id="{F1E18B79-ED05-0F4A-9D53-8F31CA4B7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4525" y="1303338"/>
            <a:ext cx="2179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      Z GRADIENT</a:t>
            </a:r>
          </a:p>
        </p:txBody>
      </p:sp>
      <p:sp>
        <p:nvSpPr>
          <p:cNvPr id="53255" name="Right Triangle 1">
            <a:extLst>
              <a:ext uri="{FF2B5EF4-FFF2-40B4-BE49-F238E27FC236}">
                <a16:creationId xmlns:a16="http://schemas.microsoft.com/office/drawing/2014/main" id="{58EEC2C1-8BD9-E746-BD33-935D4F64429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037139" y="2141539"/>
            <a:ext cx="2371725" cy="1508125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cxnSp>
        <p:nvCxnSpPr>
          <p:cNvPr id="53256" name="Straight Arrow Connector 16">
            <a:extLst>
              <a:ext uri="{FF2B5EF4-FFF2-40B4-BE49-F238E27FC236}">
                <a16:creationId xmlns:a16="http://schemas.microsoft.com/office/drawing/2014/main" id="{DA3776D4-FF1F-E140-954C-2A7947766C3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846263" y="1895476"/>
            <a:ext cx="0" cy="2151063"/>
          </a:xfrm>
          <a:prstGeom prst="straightConnector1">
            <a:avLst/>
          </a:prstGeom>
          <a:noFill/>
          <a:ln w="76200" algn="ctr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7" name="TextBox 25">
            <a:extLst>
              <a:ext uri="{FF2B5EF4-FFF2-40B4-BE49-F238E27FC236}">
                <a16:creationId xmlns:a16="http://schemas.microsoft.com/office/drawing/2014/main" id="{29B8123D-0837-8A4A-BD93-6C2D14110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938" y="3065463"/>
            <a:ext cx="1154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HEIGHT</a:t>
            </a:r>
          </a:p>
        </p:txBody>
      </p:sp>
      <p:sp>
        <p:nvSpPr>
          <p:cNvPr id="53258" name="Right Triangle 17">
            <a:extLst>
              <a:ext uri="{FF2B5EF4-FFF2-40B4-BE49-F238E27FC236}">
                <a16:creationId xmlns:a16="http://schemas.microsoft.com/office/drawing/2014/main" id="{E20B1C6F-101E-3047-B5A7-B7757E462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0464" y="1719263"/>
            <a:ext cx="1481137" cy="2362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cxnSp>
        <p:nvCxnSpPr>
          <p:cNvPr id="53259" name="Straight Arrow Connector 2">
            <a:extLst>
              <a:ext uri="{FF2B5EF4-FFF2-40B4-BE49-F238E27FC236}">
                <a16:creationId xmlns:a16="http://schemas.microsoft.com/office/drawing/2014/main" id="{3AC2CDDB-04CB-BC47-A9F2-FD58EAD0373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418138" y="2624138"/>
            <a:ext cx="1117600" cy="17462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0" name="Straight Arrow Connector 18">
            <a:extLst>
              <a:ext uri="{FF2B5EF4-FFF2-40B4-BE49-F238E27FC236}">
                <a16:creationId xmlns:a16="http://schemas.microsoft.com/office/drawing/2014/main" id="{AB7E765E-6174-BA46-8B3B-40711E2B08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68938" y="3149600"/>
            <a:ext cx="762000" cy="0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61" name="TextBox 14">
            <a:extLst>
              <a:ext uri="{FF2B5EF4-FFF2-40B4-BE49-F238E27FC236}">
                <a16:creationId xmlns:a16="http://schemas.microsoft.com/office/drawing/2014/main" id="{D7233C12-DAAC-4F45-95D2-53F081982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2438400"/>
            <a:ext cx="1638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TRUE WIND</a:t>
            </a:r>
          </a:p>
        </p:txBody>
      </p:sp>
      <p:sp>
        <p:nvSpPr>
          <p:cNvPr id="53262" name="TextBox 14">
            <a:extLst>
              <a:ext uri="{FF2B5EF4-FFF2-40B4-BE49-F238E27FC236}">
                <a16:creationId xmlns:a16="http://schemas.microsoft.com/office/drawing/2014/main" id="{00DFC905-E4B8-9A4A-A6B6-F4E85541F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1" y="2963863"/>
            <a:ext cx="1965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WIVERN WIND</a:t>
            </a:r>
          </a:p>
        </p:txBody>
      </p:sp>
      <p:cxnSp>
        <p:nvCxnSpPr>
          <p:cNvPr id="53263" name="Straight Arrow Connector 19">
            <a:extLst>
              <a:ext uri="{FF2B5EF4-FFF2-40B4-BE49-F238E27FC236}">
                <a16:creationId xmlns:a16="http://schemas.microsoft.com/office/drawing/2014/main" id="{799C940E-4A70-994E-869D-F6F694D961E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60800" y="3182939"/>
            <a:ext cx="541338" cy="593725"/>
          </a:xfrm>
          <a:prstGeom prst="straightConnector1">
            <a:avLst/>
          </a:prstGeom>
          <a:noFill/>
          <a:ln w="7620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8607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2649</TotalTime>
  <Words>1984</Words>
  <Application>Microsoft Macintosh PowerPoint</Application>
  <PresentationFormat>Widescreen</PresentationFormat>
  <Paragraphs>269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  MAJOR DRIVER: VERTICAL RESOLUTION &lt;1km   800km SWATH – 500km orbit – range 650km,        2.9m by 1.8m elliptical antenna;  0.07/ 1.23mrad,   beam width  800m  </vt:lpstr>
      <vt:lpstr>The two H &amp; V pulses separated by just 3km are effectively ‘labelled’:          they transmit, scatter and are received independently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Illingworth</dc:creator>
  <cp:lastModifiedBy>Anthony Illingworth</cp:lastModifiedBy>
  <cp:revision>118</cp:revision>
  <cp:lastPrinted>2020-03-10T17:14:59Z</cp:lastPrinted>
  <dcterms:created xsi:type="dcterms:W3CDTF">2020-03-10T12:09:59Z</dcterms:created>
  <dcterms:modified xsi:type="dcterms:W3CDTF">2020-06-23T11:44:16Z</dcterms:modified>
</cp:coreProperties>
</file>