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524" r:id="rId2"/>
    <p:sldId id="412" r:id="rId3"/>
    <p:sldId id="685" r:id="rId4"/>
    <p:sldId id="693" r:id="rId5"/>
    <p:sldId id="683" r:id="rId6"/>
    <p:sldId id="273" r:id="rId7"/>
    <p:sldId id="691" r:id="rId8"/>
    <p:sldId id="688" r:id="rId9"/>
    <p:sldId id="612" r:id="rId10"/>
    <p:sldId id="694" r:id="rId11"/>
    <p:sldId id="257" r:id="rId12"/>
    <p:sldId id="679" r:id="rId13"/>
    <p:sldId id="689" r:id="rId14"/>
    <p:sldId id="677" r:id="rId15"/>
    <p:sldId id="6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/>
    <p:restoredTop sz="86399"/>
  </p:normalViewPr>
  <p:slideViewPr>
    <p:cSldViewPr snapToGrid="0" snapToObjects="1">
      <p:cViewPr varScale="1">
        <p:scale>
          <a:sx n="108" d="100"/>
          <a:sy n="108" d="100"/>
        </p:scale>
        <p:origin x="200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6253-CEC3-C540-BEBB-08B29D913E45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C785F-10F1-4A4E-AFA7-9A6AAA5C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2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771F177-9CDC-2144-BE92-1D420197BC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8ECEF3E-AC0D-AA4A-82F4-64559FB64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712283B-2CC3-EA43-99B3-2A742C4E2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9D10DA-5C89-B14A-9D2B-1FE3F70FAEF5}" type="slidenum">
              <a:rPr lang="en-US" altLang="en-US" sz="1200" b="0"/>
              <a:pPr/>
              <a:t>1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7997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>
            <a:extLst>
              <a:ext uri="{FF2B5EF4-FFF2-40B4-BE49-F238E27FC236}">
                <a16:creationId xmlns:a16="http://schemas.microsoft.com/office/drawing/2014/main" id="{2CE58D2D-AE81-894B-88C6-724FD6676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68A17F4C-004A-1F42-9FFC-732612119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2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8380F289-71E0-4A4B-819B-0686A6167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F5354092-0C32-C544-A7EF-A71A792EF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8D61AB50-943E-1F43-9B29-4DC0C04D9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0C64D1-CE53-C942-BF90-1FE55DE05719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72895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031CAF4-D0DA-CF40-B9C4-225B64AC2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69E4C4F2-1CA6-1740-BA49-A6DBCE685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4FB09843-09F7-A743-8B3D-9ADAA4584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A8D289-C812-1546-AB5F-D98B57B706CF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58654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8993-023D-6949-8A58-63E453CC7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9ACC6-F840-1E42-A0F6-538DFB63A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FD14B-059B-EC47-98DB-4D6EEE89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ECA5-4101-9046-9668-946FF42DEF8A}" type="datetime1">
              <a:rPr lang="en-GB" smtClean="0"/>
              <a:t>22/11/2021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61CDF-0339-D740-BB09-0EB5F73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37CF-D12A-4E40-A97A-4F92FFA9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2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050B-33B0-B348-A675-46DCD916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AE05A-EB03-344E-90B4-C473C453C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C1B0D-01EE-7E41-AA9C-FAA2779D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FD2-CEA6-B244-A0A0-99497FD7A7B4}" type="datetime1">
              <a:rPr lang="en-GB" smtClean="0"/>
              <a:t>22/11/2021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7B0B2-1191-1743-B877-B48C994E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E0577-07E0-094A-9925-D3B2577A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0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23B21-18D0-2945-A558-C1C42AB24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86B01-9434-0A42-B68D-480F4AA9B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2CD9-CFF2-2042-873C-22A960C2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A62-4F7A-4F45-918F-88DACC37CCCE}" type="datetime1">
              <a:rPr lang="en-GB" smtClean="0"/>
              <a:t>22/11/2021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4D5FB-16B4-B54D-914D-EA16AD50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4FE2E-8A21-EC47-AD03-22234894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6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F926-2C66-0843-ADC4-949FF0EE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F1E90-5CB9-4341-A112-36668B1C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8E105-3EF7-D649-A34F-E5CE11CB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5095-6905-BD49-94A9-E87611B4672B}" type="datetime1">
              <a:rPr lang="en-GB" smtClean="0"/>
              <a:t>22/11/2021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0F283-20F3-9D4B-A4D7-5A0B5E7D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F9543-931C-A245-BCAD-AA76D89F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7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C3A5-EBCD-4E43-B84E-D3A94A5F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88758-B9E2-EE4F-80FF-11CB2CCC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71D08-FECD-BC4A-8D04-543399C2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00F1-1900-8448-9F7B-E8C2E9DEB6AE}" type="datetime1">
              <a:rPr lang="en-GB" smtClean="0"/>
              <a:t>22/11/2021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A94EA-75E8-6E4C-8B8B-D7CD2D52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BB67E-7B0F-7C42-BCB9-B183881C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5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5700-8A0F-544A-9CBA-142BD368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8F9E-6C36-4147-9637-DDD9095CC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71C7F-819B-954C-BCA5-EC71C6C10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342F8-320E-054D-BAB8-EEC444E2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2D7A-934E-3640-9504-1C07B56EA3A3}" type="datetime1">
              <a:rPr lang="en-GB" smtClean="0"/>
              <a:t>22/11/2021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67AA3-652F-564A-AAB7-38993A4E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26892-80AF-294D-86AD-D079CCE4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7791-977B-1E48-9274-9D738EC4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BE12F-C5C9-AE4D-B4D0-DE788CB2F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8B2C5-AE37-9E4A-8218-5D32B387C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B1253-6906-1B4D-8831-ADAC42B2E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8C69F-7B7E-0148-BEAD-88FEA482C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0B8DA-6BFE-7C4E-A811-2E313F61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E6BF-C7C9-DE4D-A2C8-79AD3D0E95C7}" type="datetime1">
              <a:rPr lang="en-GB" smtClean="0"/>
              <a:t>22/11/2021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10005-4564-7845-86FB-6B382627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1EE2F-253E-0D45-9BF3-7573346D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A4A2-6934-8343-AA05-BF74D6DF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EB40B-F79D-2741-BAD4-2C7A446B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AC3D-8B9D-414C-9EB4-CDD735B76CCD}" type="datetime1">
              <a:rPr lang="en-GB" smtClean="0"/>
              <a:t>22/11/2021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0F019-B442-D94F-853C-78331D81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910E0-66F2-7C4C-BF1B-16C3DBA4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378D3-4D3F-6042-85DD-F00E2DB5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2122-3123-4A42-A3DD-9589E38EEA74}" type="datetime1">
              <a:rPr lang="en-GB" smtClean="0"/>
              <a:t>22/11/2021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78C91-A01F-0544-8C64-AB187386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CD664-7012-CA4F-B27A-B87E9F13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56E5-767E-394F-8D0A-6761D570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B2A4-C0AE-554E-89FE-601EA09B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BC9FB-E561-C241-94D5-03F414375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AABE5-78E9-B546-8ACD-A9359F5C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B97-570B-F242-ABEC-ADAF03598E02}" type="datetime1">
              <a:rPr lang="en-GB" smtClean="0"/>
              <a:t>22/11/2021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AAB5B-1424-C14E-BAC1-D02060B1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CFBB8-4A3B-8740-A6FB-246E1672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0BC2-C333-F448-9680-10A5613E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7FD8D-B851-0E41-9593-5C8AEDCCA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46A2E-5A1F-7640-924C-AC2D713E1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1608D-81DB-D843-BF6A-12980EC0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5041-D856-0344-98D1-2C5D7503C0C8}" type="datetime1">
              <a:rPr lang="en-GB" smtClean="0"/>
              <a:t>22/11/2021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09A54-B77B-8A43-A271-4CFEFD00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DAC14-8CC4-AB4C-917F-1895805E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4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11FBB-5D13-D449-8D24-BC68C44B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14625-5657-994D-AA85-C13E6C103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0B83-319C-804D-B8F5-BAD21C924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8395-D91F-6E4F-A5D3-8A13A181DDAB}" type="datetime1">
              <a:rPr lang="en-GB" smtClean="0"/>
              <a:t>22/11/2021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0FFE0-8C00-654B-A936-A79436C57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CFB2-EC73-D34F-84FF-4F5647210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5EB4-F12C-934D-BB8E-E0052BBF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8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>
            <a:extLst>
              <a:ext uri="{FF2B5EF4-FFF2-40B4-BE49-F238E27FC236}">
                <a16:creationId xmlns:a16="http://schemas.microsoft.com/office/drawing/2014/main" id="{AEA05FC4-CF3B-E84F-B20A-0133FA46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6" y="900266"/>
            <a:ext cx="1192910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 WIVERN: </a:t>
            </a:r>
            <a:r>
              <a:rPr lang="en-GB" altLang="en-US" sz="2400" b="1" dirty="0"/>
              <a:t>An EE11 Mission for Observing Global In-Cloud Winds, Clouds and Precipitation </a:t>
            </a:r>
            <a:r>
              <a:rPr lang="en-GB" altLang="en-US" sz="2400" b="1" dirty="0">
                <a:solidFill>
                  <a:srgbClr val="FF0000"/>
                </a:solidFill>
              </a:rPr>
              <a:t>  - selected for phase 0 studies. </a:t>
            </a:r>
            <a:endParaRPr lang="en-GB" altLang="en-US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WIVERN</a:t>
            </a:r>
            <a:r>
              <a:rPr lang="en-GB" altLang="en-US" sz="2000" b="1" dirty="0">
                <a:highlight>
                  <a:srgbClr val="FFFF00"/>
                </a:highlight>
              </a:rPr>
              <a:t>:</a:t>
            </a:r>
            <a:r>
              <a:rPr lang="en-GB" altLang="en-US" sz="2000" b="1" dirty="0"/>
              <a:t> A </a:t>
            </a:r>
            <a:r>
              <a:rPr lang="en-GB" altLang="en-US" sz="2000" b="1" dirty="0" err="1">
                <a:solidFill>
                  <a:srgbClr val="FF0000"/>
                </a:solidFill>
              </a:rPr>
              <a:t>WI</a:t>
            </a:r>
            <a:r>
              <a:rPr lang="en-GB" altLang="en-US" sz="2000" b="1" dirty="0" err="1"/>
              <a:t>nd</a:t>
            </a:r>
            <a:r>
              <a:rPr lang="en-GB" altLang="en-US" sz="2000" b="1" dirty="0"/>
              <a:t> </a:t>
            </a:r>
            <a:r>
              <a:rPr lang="en-GB" altLang="en-US" sz="2000" b="1" dirty="0">
                <a:solidFill>
                  <a:srgbClr val="FF0000"/>
                </a:solidFill>
              </a:rPr>
              <a:t>Ve</a:t>
            </a:r>
            <a:r>
              <a:rPr lang="en-GB" altLang="en-US" sz="2000" b="1" dirty="0"/>
              <a:t>locity </a:t>
            </a:r>
            <a:r>
              <a:rPr lang="en-GB" altLang="en-US" sz="2000" b="1" dirty="0">
                <a:solidFill>
                  <a:srgbClr val="FF0000"/>
                </a:solidFill>
              </a:rPr>
              <a:t>R</a:t>
            </a:r>
            <a:r>
              <a:rPr lang="en-GB" altLang="en-US" sz="2000" b="1" dirty="0"/>
              <a:t>adar </a:t>
            </a:r>
            <a:r>
              <a:rPr lang="en-GB" altLang="en-US" sz="2000" b="1" dirty="0">
                <a:solidFill>
                  <a:srgbClr val="FF0000"/>
                </a:solidFill>
              </a:rPr>
              <a:t>N</a:t>
            </a:r>
            <a:r>
              <a:rPr lang="en-GB" altLang="en-US" sz="2000" b="1" dirty="0"/>
              <a:t>ephoscope    Single instrument:   94GHz/3.2mm Doppler radar conically scanning with an 800km swath for global coverage each day.</a:t>
            </a:r>
          </a:p>
        </p:txBody>
      </p:sp>
      <p:sp>
        <p:nvSpPr>
          <p:cNvPr id="15363" name="TextBox 2">
            <a:extLst>
              <a:ext uri="{FF2B5EF4-FFF2-40B4-BE49-F238E27FC236}">
                <a16:creationId xmlns:a16="http://schemas.microsoft.com/office/drawing/2014/main" id="{E515212A-7C6A-9F40-8D88-9FD64D002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6" y="2604130"/>
            <a:ext cx="62731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</a:rPr>
              <a:t>PRIMARY OBJECTIVE: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/>
              <a:t> Global In-cloud winds using cloud particles as tracers.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</a:rPr>
              <a:t> SECONDARY OBJECTIVE</a:t>
            </a:r>
            <a:r>
              <a:rPr lang="en-GB" altLang="en-US" sz="2000" b="1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/>
              <a:t>Global rainfall from </a:t>
            </a:r>
            <a:r>
              <a:rPr lang="en-GB" altLang="en-US" sz="2000" b="1" dirty="0">
                <a:solidFill>
                  <a:srgbClr val="FF0000"/>
                </a:solidFill>
              </a:rPr>
              <a:t>radar reflectivity (Z)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</a:rPr>
              <a:t>    PLUS snow, cloud water content, cloud depth</a:t>
            </a:r>
            <a:endParaRPr lang="en-GB" altLang="en-US" sz="2000" dirty="0"/>
          </a:p>
        </p:txBody>
      </p:sp>
      <p:sp>
        <p:nvSpPr>
          <p:cNvPr id="15364" name="TextBox 2">
            <a:extLst>
              <a:ext uri="{FF2B5EF4-FFF2-40B4-BE49-F238E27FC236}">
                <a16:creationId xmlns:a16="http://schemas.microsoft.com/office/drawing/2014/main" id="{CB1572FC-7ABA-0949-BB49-89694C22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65" y="4749442"/>
            <a:ext cx="686117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33CC"/>
                </a:solidFill>
              </a:rPr>
              <a:t>      Anthony Illingworth, U of Reading: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33CC"/>
                </a:solidFill>
              </a:rPr>
              <a:t>  </a:t>
            </a:r>
            <a:r>
              <a:rPr lang="en-US" altLang="en-US" sz="2000" dirty="0">
                <a:solidFill>
                  <a:srgbClr val="0033CC"/>
                </a:solidFill>
              </a:rPr>
              <a:t>Alessandro Battaglia, </a:t>
            </a:r>
            <a:r>
              <a:rPr lang="en-US" altLang="en-US" sz="2000" dirty="0" err="1">
                <a:solidFill>
                  <a:srgbClr val="0033CC"/>
                </a:solidFill>
              </a:rPr>
              <a:t>Politecnico</a:t>
            </a:r>
            <a:r>
              <a:rPr lang="en-US" altLang="en-US" sz="2000" dirty="0">
                <a:solidFill>
                  <a:srgbClr val="0033CC"/>
                </a:solidFill>
              </a:rPr>
              <a:t> Torino U of Leicester/.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33CC"/>
                </a:solidFill>
              </a:rPr>
              <a:t>  </a:t>
            </a:r>
            <a:r>
              <a:rPr lang="en-US" altLang="en-US" sz="2000" dirty="0"/>
              <a:t>+ science team including  those involved with assimilating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             Aeolus winds at  1) ECMWF, 2) UKMO,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 3) Environment Canada, 4) DWD, 5) </a:t>
            </a:r>
            <a:r>
              <a:rPr lang="en-US" altLang="en-US" sz="2000" dirty="0" err="1"/>
              <a:t>MeteoFrance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33CC"/>
                </a:solidFill>
              </a:rPr>
              <a:t>  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water, boat, person, sitting&#10;&#10;Description automatically generated">
            <a:extLst>
              <a:ext uri="{FF2B5EF4-FFF2-40B4-BE49-F238E27FC236}">
                <a16:creationId xmlns:a16="http://schemas.microsoft.com/office/drawing/2014/main" id="{53B4606A-7C4D-9645-9ED8-EEE6686157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90349" y="2887450"/>
            <a:ext cx="5103495" cy="3797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233349-D1EC-B845-9C72-12A3B0BC387F}"/>
              </a:ext>
            </a:extLst>
          </p:cNvPr>
          <p:cNvSpPr txBox="1"/>
          <p:nvPr/>
        </p:nvSpPr>
        <p:spPr>
          <a:xfrm>
            <a:off x="469151" y="58882"/>
            <a:ext cx="11202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ATMOS-2021  22 Nov 2021  I.6 Earth Explorer Candidate Missions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676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22774E-B111-D24E-BABE-7257D3BD5A8E}"/>
              </a:ext>
            </a:extLst>
          </p:cNvPr>
          <p:cNvSpPr txBox="1"/>
          <p:nvPr/>
        </p:nvSpPr>
        <p:spPr>
          <a:xfrm>
            <a:off x="217318" y="2412820"/>
            <a:ext cx="11850039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94GHz radar on </a:t>
            </a:r>
            <a:r>
              <a:rPr lang="en-US" sz="2400" b="1" dirty="0" err="1">
                <a:solidFill>
                  <a:srgbClr val="FF0000"/>
                </a:solidFill>
              </a:rPr>
              <a:t>CloudSat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provides the best global rainfall statistics.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Derived from the drop in the sea surface radar return – the path integrated attenuation.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</a:rPr>
              <a:t>CloudSat</a:t>
            </a:r>
            <a:r>
              <a:rPr lang="en-US" sz="2400" b="1" dirty="0">
                <a:solidFill>
                  <a:srgbClr val="FF0000"/>
                </a:solidFill>
              </a:rPr>
              <a:t> rainfall data has led to a change in the global OLR of about 10 to  20W/m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Stephens et al.  Nature 2012.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E030CB6-29A1-194E-8505-4BCE39E81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56" y="6719936"/>
            <a:ext cx="2743200" cy="365125"/>
          </a:xfrm>
        </p:spPr>
        <p:txBody>
          <a:bodyPr/>
          <a:lstStyle/>
          <a:p>
            <a:r>
              <a:rPr lang="en-US" dirty="0"/>
              <a:t>?</a:t>
            </a:r>
            <a:fld id="{2BDFDDFB-7FAC-4F48-BE1F-BFDEA0964B01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5B1C7-CFE6-754D-A501-79C5BE60C09D}"/>
              </a:ext>
            </a:extLst>
          </p:cNvPr>
          <p:cNvSpPr txBox="1"/>
          <p:nvPr/>
        </p:nvSpPr>
        <p:spPr>
          <a:xfrm>
            <a:off x="217318" y="453236"/>
            <a:ext cx="11622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ABOUT ESTIMATING RAINFALL  WITH WIVERN?</a:t>
            </a:r>
          </a:p>
          <a:p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Very difficult from space – </a:t>
            </a:r>
          </a:p>
          <a:p>
            <a:r>
              <a:rPr lang="en-US" sz="2400" b="1" dirty="0"/>
              <a:t>     Many satellite-based techniques but how are they validated and what are the errors?  </a:t>
            </a:r>
          </a:p>
        </p:txBody>
      </p:sp>
    </p:spTree>
    <p:extLst>
      <p:ext uri="{BB962C8B-B14F-4D97-AF65-F5344CB8AC3E}">
        <p14:creationId xmlns:p14="http://schemas.microsoft.com/office/powerpoint/2010/main" val="403349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4455BC-0623-A845-83F4-1992592D88A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6"/>
          <a:stretch/>
        </p:blipFill>
        <p:spPr bwMode="auto">
          <a:xfrm>
            <a:off x="133257" y="2651840"/>
            <a:ext cx="6491923" cy="4096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6="http://schemas.microsoft.com/office/word/2018/wordml" xmlns:w16cid="http://schemas.microsoft.com/office/word/2016/wordml/cid" xmlns:w16cex="http://schemas.microsoft.com/office/word/2018/wordml/cex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lc="http://schemas.openxmlformats.org/drawingml/2006/lockedCanvas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22774E-B111-D24E-BABE-7257D3BD5A8E}"/>
              </a:ext>
            </a:extLst>
          </p:cNvPr>
          <p:cNvSpPr txBox="1"/>
          <p:nvPr/>
        </p:nvSpPr>
        <p:spPr>
          <a:xfrm>
            <a:off x="410196" y="1254862"/>
            <a:ext cx="5966249" cy="15696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GEOMETRY OF THE WIVERN PULSE VOLUME :</a:t>
            </a:r>
          </a:p>
          <a:p>
            <a:r>
              <a:rPr lang="en-US" sz="2400" b="1" dirty="0"/>
              <a:t>     500m pulse length   </a:t>
            </a:r>
            <a:r>
              <a:rPr lang="en-US" sz="2400" b="1" dirty="0">
                <a:solidFill>
                  <a:srgbClr val="00B050"/>
                </a:solidFill>
              </a:rPr>
              <a:t>805m beamwidth.  </a:t>
            </a:r>
          </a:p>
          <a:p>
            <a:r>
              <a:rPr lang="en-US" sz="2400" b="1" dirty="0"/>
              <a:t>     </a:t>
            </a:r>
            <a:r>
              <a:rPr lang="en-US" sz="2400" b="1" dirty="0">
                <a:solidFill>
                  <a:srgbClr val="0070C0"/>
                </a:solidFill>
              </a:rPr>
              <a:t>VERTICAL RESOLUTION 640m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Sample volume red box,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D691B-514E-654A-92BD-1F35AF148503}"/>
              </a:ext>
            </a:extLst>
          </p:cNvPr>
          <p:cNvSpPr txBox="1"/>
          <p:nvPr/>
        </p:nvSpPr>
        <p:spPr>
          <a:xfrm>
            <a:off x="6617785" y="685257"/>
            <a:ext cx="5619487" cy="563231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Canadian colleagues (</a:t>
            </a:r>
            <a:r>
              <a:rPr lang="en-US" sz="2400" b="1" dirty="0" err="1">
                <a:solidFill>
                  <a:srgbClr val="FF0000"/>
                </a:solidFill>
              </a:rPr>
              <a:t>Wolde</a:t>
            </a:r>
            <a:r>
              <a:rPr lang="en-US" sz="2400" b="1" dirty="0">
                <a:solidFill>
                  <a:srgbClr val="FF0000"/>
                </a:solidFill>
              </a:rPr>
              <a:t> &amp; Nguyen)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have WIVERN pulse compression design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for use on the CONVAIR 850.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This would give a Z measurement for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every 100m along the slant path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rather than 500m at present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Simulations suggest that the Z gradient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and hence the rain rate can be derived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sufficiently accurately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(Also extra 8dB suppression of cross talk!)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Try this with CONVAIR a/c in phase zero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Potential for accurate global rainfall –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                over sea </a:t>
            </a:r>
            <a:r>
              <a:rPr lang="en-US" sz="2400" b="1" u="sng" dirty="0">
                <a:solidFill>
                  <a:srgbClr val="00B050"/>
                </a:solidFill>
              </a:rPr>
              <a:t>and land</a:t>
            </a:r>
            <a:r>
              <a:rPr lang="en-US" sz="2400" b="1" dirty="0">
                <a:solidFill>
                  <a:srgbClr val="00B050"/>
                </a:solidFill>
              </a:rPr>
              <a:t>.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E22E-220B-4447-89A8-1D742E2C0D29}"/>
              </a:ext>
            </a:extLst>
          </p:cNvPr>
          <p:cNvSpPr/>
          <p:nvPr/>
        </p:nvSpPr>
        <p:spPr>
          <a:xfrm rot="18798617">
            <a:off x="2636326" y="4680758"/>
            <a:ext cx="914400" cy="1083301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E030CB6-29A1-194E-8505-4BCE39E81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56" y="6719936"/>
            <a:ext cx="2743200" cy="365125"/>
          </a:xfrm>
        </p:spPr>
        <p:txBody>
          <a:bodyPr/>
          <a:lstStyle/>
          <a:p>
            <a:r>
              <a:rPr lang="en-US" dirty="0"/>
              <a:t>?</a:t>
            </a:r>
            <a:fld id="{2BDFDDFB-7FAC-4F48-BE1F-BFDEA0964B01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42EFE1-D1A7-E441-B38E-A04DE5154F96}"/>
              </a:ext>
            </a:extLst>
          </p:cNvPr>
          <p:cNvCxnSpPr>
            <a:cxnSpLocks/>
          </p:cNvCxnSpPr>
          <p:nvPr/>
        </p:nvCxnSpPr>
        <p:spPr>
          <a:xfrm flipH="1">
            <a:off x="2819775" y="4928892"/>
            <a:ext cx="559443" cy="613458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4FAFF-7D73-FE4B-8584-F94B371047C8}"/>
              </a:ext>
            </a:extLst>
          </p:cNvPr>
          <p:cNvCxnSpPr>
            <a:cxnSpLocks/>
          </p:cNvCxnSpPr>
          <p:nvPr/>
        </p:nvCxnSpPr>
        <p:spPr>
          <a:xfrm flipH="1">
            <a:off x="2736692" y="4824911"/>
            <a:ext cx="559443" cy="613458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3D8E8E-F707-5D4A-8713-5F269C185680}"/>
              </a:ext>
            </a:extLst>
          </p:cNvPr>
          <p:cNvCxnSpPr>
            <a:cxnSpLocks/>
          </p:cNvCxnSpPr>
          <p:nvPr/>
        </p:nvCxnSpPr>
        <p:spPr>
          <a:xfrm>
            <a:off x="5037710" y="4566864"/>
            <a:ext cx="0" cy="1359771"/>
          </a:xfrm>
          <a:prstGeom prst="straightConnector1">
            <a:avLst/>
          </a:prstGeom>
          <a:ln w="952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3B220B-D33B-074A-80BF-6B1CB96436AB}"/>
              </a:ext>
            </a:extLst>
          </p:cNvPr>
          <p:cNvCxnSpPr>
            <a:cxnSpLocks/>
          </p:cNvCxnSpPr>
          <p:nvPr/>
        </p:nvCxnSpPr>
        <p:spPr>
          <a:xfrm>
            <a:off x="3733455" y="4106011"/>
            <a:ext cx="697757" cy="637463"/>
          </a:xfrm>
          <a:prstGeom prst="straightConnector1">
            <a:avLst/>
          </a:prstGeom>
          <a:ln w="952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575F1C-1C2F-F54A-835B-086F45CF1528}"/>
              </a:ext>
            </a:extLst>
          </p:cNvPr>
          <p:cNvCxnSpPr>
            <a:cxnSpLocks/>
          </p:cNvCxnSpPr>
          <p:nvPr/>
        </p:nvCxnSpPr>
        <p:spPr>
          <a:xfrm flipV="1">
            <a:off x="1145450" y="3471126"/>
            <a:ext cx="652286" cy="658890"/>
          </a:xfrm>
          <a:prstGeom prst="straightConnector1">
            <a:avLst/>
          </a:prstGeom>
          <a:ln w="952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B5B1C7-CFE6-754D-A501-79C5BE60C09D}"/>
              </a:ext>
            </a:extLst>
          </p:cNvPr>
          <p:cNvSpPr txBox="1"/>
          <p:nvPr/>
        </p:nvSpPr>
        <p:spPr>
          <a:xfrm>
            <a:off x="15437" y="121924"/>
            <a:ext cx="1033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ABOUT ESTIMATING RAINFALL from Wivern?</a:t>
            </a:r>
          </a:p>
          <a:p>
            <a:r>
              <a:rPr lang="en-US" sz="2400" b="1" dirty="0"/>
              <a:t>Very difficult from space – what are the errors?</a:t>
            </a:r>
          </a:p>
        </p:txBody>
      </p:sp>
    </p:spTree>
    <p:extLst>
      <p:ext uri="{BB962C8B-B14F-4D97-AF65-F5344CB8AC3E}">
        <p14:creationId xmlns:p14="http://schemas.microsoft.com/office/powerpoint/2010/main" val="411206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2460B-9210-C74E-8C44-1379CF98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83975-BC00-274A-A494-B309BDEED248}"/>
              </a:ext>
            </a:extLst>
          </p:cNvPr>
          <p:cNvSpPr txBox="1"/>
          <p:nvPr/>
        </p:nvSpPr>
        <p:spPr>
          <a:xfrm>
            <a:off x="570256" y="3931805"/>
            <a:ext cx="103904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INDUSTRY STUDY SUGGEST THIS CAN BE DONE. 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CRUCIAL TO THE THE MISSION.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MORE INDUSTRIAL STUDIES IN PHASE ZERO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996ED-B66E-6749-AB19-B2D64B2EA0C8}"/>
              </a:ext>
            </a:extLst>
          </p:cNvPr>
          <p:cNvSpPr txBox="1"/>
          <p:nvPr/>
        </p:nvSpPr>
        <p:spPr>
          <a:xfrm>
            <a:off x="0" y="214599"/>
            <a:ext cx="1279269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WIVERN – CHALLENGE –ANTENNA POINTING KNOWLEDGE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ROTATING ANTENNA induces a COMPONENT of the SATELLITE MOTION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(7  km/s)  with an amplitude of 5,000 m/s  superposed  on the  OBSERVED DOPPLER.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Need antenna pointing knowledge to 40</a:t>
            </a:r>
            <a:r>
              <a:rPr lang="en-US" altLang="en-US" sz="2400" b="1" dirty="0"/>
              <a:t>μ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 over 10 seconds (three sigma)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to reduce the component to 0.2m/s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(antenna beamwidth is about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544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BDCAC-D5F5-1849-B024-40A0A019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3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C45D2B-4737-AE40-AC9E-5504E9A5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E7813-7936-664A-A93C-5BAD6617E731}"/>
              </a:ext>
            </a:extLst>
          </p:cNvPr>
          <p:cNvSpPr txBox="1"/>
          <p:nvPr/>
        </p:nvSpPr>
        <p:spPr>
          <a:xfrm>
            <a:off x="696151" y="360700"/>
            <a:ext cx="1017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WMO REQUIREMENTS FOR HORIZONTAL WINDS FOR GLOBAL WNP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EBDF8406-9B87-9848-ADD6-AD0903768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920"/>
            <a:ext cx="12192000" cy="2750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61F652-34AB-0E44-A564-97EE3DF09B32}"/>
              </a:ext>
            </a:extLst>
          </p:cNvPr>
          <p:cNvSpPr txBox="1"/>
          <p:nvPr/>
        </p:nvSpPr>
        <p:spPr>
          <a:xfrm>
            <a:off x="513271" y="3605927"/>
            <a:ext cx="9497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WMO REQUIREMENTS SURFACE RAINFALL FOR GLOBAL WNP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BBAD3-DE4E-A246-9314-C2630EF3DC3F}"/>
              </a:ext>
            </a:extLst>
          </p:cNvPr>
          <p:cNvSpPr txBox="1"/>
          <p:nvPr/>
        </p:nvSpPr>
        <p:spPr>
          <a:xfrm>
            <a:off x="513271" y="4007111"/>
            <a:ext cx="7330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THRESHOLD,                 1mm/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50km resolution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BREAKTHROUGH,     0.2mm/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15km resolution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                           0.1mm/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5km resolution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9CE466-9C24-1C4C-8AD8-6A74511541D1}"/>
              </a:ext>
            </a:extLst>
          </p:cNvPr>
          <p:cNvSpPr txBox="1"/>
          <p:nvPr/>
        </p:nvSpPr>
        <p:spPr>
          <a:xfrm>
            <a:off x="180464" y="5169048"/>
            <a:ext cx="123434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achieved by rain gauges – but only at a point: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achieved by ground-based radar networks (UK 1km resolution every 5 mins).  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What about WIVERN?  </a:t>
            </a:r>
          </a:p>
        </p:txBody>
      </p:sp>
    </p:spTree>
    <p:extLst>
      <p:ext uri="{BB962C8B-B14F-4D97-AF65-F5344CB8AC3E}">
        <p14:creationId xmlns:p14="http://schemas.microsoft.com/office/powerpoint/2010/main" val="13171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1F83A5-3CB7-304C-BA44-FF18F49C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2575B-8A3C-6944-983D-6D68CADB1898}"/>
              </a:ext>
            </a:extLst>
          </p:cNvPr>
          <p:cNvSpPr txBox="1"/>
          <p:nvPr/>
        </p:nvSpPr>
        <p:spPr>
          <a:xfrm>
            <a:off x="243840" y="350520"/>
            <a:ext cx="11798486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/>
              <a:t>WIVERN complements Doppler wind lidar winds by observing in areas they cannot see</a:t>
            </a:r>
          </a:p>
          <a:p>
            <a:r>
              <a:rPr lang="en-GB" sz="2400" i="1" dirty="0"/>
              <a:t> – within optically thick clouds – thus allowing the full 3D-winds to be captured</a:t>
            </a:r>
            <a:r>
              <a:rPr lang="en-US" sz="2400" i="1" dirty="0"/>
              <a:t>.</a:t>
            </a:r>
            <a:endParaRPr lang="en-GB" sz="2400" dirty="0"/>
          </a:p>
          <a:p>
            <a:r>
              <a:rPr lang="en-US" sz="2400" i="1" dirty="0"/>
              <a:t> </a:t>
            </a:r>
            <a:endParaRPr lang="en-GB" sz="2400" dirty="0"/>
          </a:p>
          <a:p>
            <a:r>
              <a:rPr lang="en-US" sz="2400" dirty="0"/>
              <a:t>The WIVERN mission will provide: </a:t>
            </a:r>
            <a:endParaRPr lang="en-GB" sz="2400" dirty="0"/>
          </a:p>
          <a:p>
            <a:pPr marL="514350" lvl="0" indent="-514350">
              <a:buAutoNum type="romanLcParenR"/>
            </a:pPr>
            <a:r>
              <a:rPr lang="en-GB" sz="2400" dirty="0"/>
              <a:t>unprecedented wind observations inside tropical cyclones and mid-latitude windstorms</a:t>
            </a:r>
          </a:p>
          <a:p>
            <a:pPr lvl="0"/>
            <a:r>
              <a:rPr lang="en-GB" sz="2400" dirty="0"/>
              <a:t> that will routinely reveal the dynamic structure of such destructive systems;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>
                <a:solidFill>
                  <a:srgbClr val="FF0000"/>
                </a:solidFill>
              </a:rPr>
              <a:t>ii  observations of convective motions to  validate their representation in NWP  models; 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>
                <a:solidFill>
                  <a:srgbClr val="00B050"/>
                </a:solidFill>
              </a:rPr>
              <a:t> iii|)  global profiles of cloud properties and precipitation over an 800 km swath that will</a:t>
            </a:r>
          </a:p>
          <a:p>
            <a:pPr lvl="0"/>
            <a:r>
              <a:rPr lang="en-GB" sz="2400" dirty="0">
                <a:solidFill>
                  <a:srgbClr val="00B050"/>
                </a:solidFill>
              </a:rPr>
              <a:t> better quantify the hydrological cycle and the atmospheric and surface energy budget;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>
                <a:solidFill>
                  <a:srgbClr val="0070C0"/>
                </a:solidFill>
              </a:rPr>
              <a:t>iv)  first direct observation of tropospheric dynamics to underpin predictions of transport</a:t>
            </a:r>
          </a:p>
          <a:p>
            <a:pPr lvl="0"/>
            <a:r>
              <a:rPr lang="en-GB" sz="2400" dirty="0">
                <a:solidFill>
                  <a:srgbClr val="0070C0"/>
                </a:solidFill>
              </a:rPr>
              <a:t>and dispersion of trace gases and pollutants in atmospheric chemistry and air quality models.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v</a:t>
            </a:r>
            <a:r>
              <a:rPr lang="en-GB" sz="2400" i="1" dirty="0"/>
              <a:t>)  WORK IN PROGRESS:   accurate estimates  global rainfall over sea and land.</a:t>
            </a:r>
          </a:p>
          <a:p>
            <a:r>
              <a:rPr lang="en-GB" sz="24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1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8">
            <a:extLst>
              <a:ext uri="{FF2B5EF4-FFF2-40B4-BE49-F238E27FC236}">
                <a16:creationId xmlns:a16="http://schemas.microsoft.com/office/drawing/2014/main" id="{19CEA67D-4E5C-B04B-B05D-B509BE085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312" y="103649"/>
            <a:ext cx="683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          WIVERN  – RADAR CONCEPT  </a:t>
            </a:r>
            <a:endParaRPr lang="en-GB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410" name="TextBox 28">
            <a:extLst>
              <a:ext uri="{FF2B5EF4-FFF2-40B4-BE49-F238E27FC236}">
                <a16:creationId xmlns:a16="http://schemas.microsoft.com/office/drawing/2014/main" id="{F0CFA46C-658E-1945-9463-407DBDA92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426" y="687849"/>
            <a:ext cx="672947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</a:rPr>
              <a:t>500km orbit    800km wide ground track: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</a:rPr>
              <a:t>        </a:t>
            </a:r>
            <a:r>
              <a:rPr lang="en-GB" altLang="en-US" sz="2400" dirty="0">
                <a:latin typeface="Calibri" panose="020F0502020204030204" pitchFamily="34" charset="0"/>
                <a:sym typeface="Symbol" pitchFamily="2" charset="2"/>
              </a:rPr>
              <a:t>41.6 off zenith at surface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One rotation  in 5 seconds   (12 rpm)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                - move  35km along track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For representative winds suitable for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B050"/>
                </a:solidFill>
                <a:latin typeface="Calibri" panose="020F0502020204030204" pitchFamily="34" charset="0"/>
                <a:sym typeface="Symbol" pitchFamily="2" charset="2"/>
              </a:rPr>
              <a:t>assimilation accurate 2m/s  averaged  20km along footprint  track.  </a:t>
            </a:r>
            <a:endParaRPr lang="en-GB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TextBox 28">
            <a:extLst>
              <a:ext uri="{FF2B5EF4-FFF2-40B4-BE49-F238E27FC236}">
                <a16:creationId xmlns:a16="http://schemas.microsoft.com/office/drawing/2014/main" id="{89489A46-F89A-0645-A162-6128FF6D8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529029"/>
            <a:ext cx="120119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3m  antenna    (maximum possible with current launcher)     94GHz for a narrow beam: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               Beamwidth at the surface  800 m.           Pulse length 500m (3.3</a:t>
            </a:r>
            <a:r>
              <a:rPr lang="en-US" altLang="en-US" sz="2400" b="1" dirty="0" err="1">
                <a:solidFill>
                  <a:srgbClr val="0070C0"/>
                </a:solidFill>
              </a:rPr>
              <a:t>μs</a:t>
            </a:r>
            <a:r>
              <a:rPr lang="en-US" altLang="en-US" sz="2400" b="1" dirty="0">
                <a:solidFill>
                  <a:srgbClr val="0070C0"/>
                </a:solidFill>
              </a:rPr>
              <a:t>)    </a:t>
            </a:r>
          </a:p>
        </p:txBody>
      </p:sp>
      <p:sp>
        <p:nvSpPr>
          <p:cNvPr id="17413" name="TextBox 28">
            <a:extLst>
              <a:ext uri="{FF2B5EF4-FFF2-40B4-BE49-F238E27FC236}">
                <a16:creationId xmlns:a16="http://schemas.microsoft.com/office/drawing/2014/main" id="{1DC8EEEE-D26F-E64E-B3D0-01E67B81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88" y="4389122"/>
            <a:ext cx="115138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1. DOPPLER line of sight winds</a:t>
            </a: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– using cloud particles as tracers.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     Winds inside tropical cyclones + deepening Atlantic (and Mediterranean) depressions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      </a:t>
            </a:r>
            <a:r>
              <a:rPr lang="en-GB" altLang="en-US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Complementing Aeolus Doppler lidar clear-sky and cloud top winds (+ Aeolus follow on)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2. RADAR REFLECTIVITY  precipitation rate, </a:t>
            </a:r>
            <a:r>
              <a:rPr lang="en-GB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cloud profiles, cloud ice water content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3. BENCHMARK for climate record of cloud profiles, global  precipitation.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  (continuation of </a:t>
            </a:r>
            <a:r>
              <a:rPr lang="en-GB" altLang="en-US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CloudSat</a:t>
            </a: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record since 2006, and </a:t>
            </a:r>
            <a:r>
              <a:rPr lang="en-GB" altLang="en-US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EarthCARE</a:t>
            </a: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2023 onwards  + winds) </a:t>
            </a:r>
          </a:p>
        </p:txBody>
      </p:sp>
      <p:pic>
        <p:nvPicPr>
          <p:cNvPr id="8" name="Picture 7" descr="A picture containing water, boat, person, sitting&#10;&#10;Description automatically generated">
            <a:extLst>
              <a:ext uri="{FF2B5EF4-FFF2-40B4-BE49-F238E27FC236}">
                <a16:creationId xmlns:a16="http://schemas.microsoft.com/office/drawing/2014/main" id="{713AA059-C7D3-9A46-9D23-E714F04951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4098" y="160554"/>
            <a:ext cx="4883785" cy="33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5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B5A061-7277-BD48-8ECB-4D4793FD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3</a:t>
            </a:fld>
            <a:endParaRPr lang="en-US"/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6C04E0B6-8EEF-DB4E-AB7B-105A61FCBB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75414" y="1401384"/>
            <a:ext cx="4703179" cy="5279904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AF4F4FCA-3E44-0249-AE23-39DC67837FDE}"/>
              </a:ext>
            </a:extLst>
          </p:cNvPr>
          <p:cNvSpPr/>
          <p:nvPr/>
        </p:nvSpPr>
        <p:spPr>
          <a:xfrm rot="10800000">
            <a:off x="7324761" y="2245774"/>
            <a:ext cx="484632" cy="1801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75700B-FF1A-0A49-BA28-027669C1F385}"/>
              </a:ext>
            </a:extLst>
          </p:cNvPr>
          <p:cNvCxnSpPr/>
          <p:nvPr/>
        </p:nvCxnSpPr>
        <p:spPr>
          <a:xfrm>
            <a:off x="2812649" y="1307939"/>
            <a:ext cx="375019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6BD416-0260-1D44-BD98-564F51926272}"/>
              </a:ext>
            </a:extLst>
          </p:cNvPr>
          <p:cNvSpPr txBox="1"/>
          <p:nvPr/>
        </p:nvSpPr>
        <p:spPr>
          <a:xfrm>
            <a:off x="8455560" y="1164134"/>
            <a:ext cx="37364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Sub-satellite point moves at 7km/s.  </a:t>
            </a:r>
          </a:p>
          <a:p>
            <a:endParaRPr lang="en-US" sz="2800" dirty="0"/>
          </a:p>
          <a:p>
            <a:r>
              <a:rPr lang="en-US" sz="2800" dirty="0"/>
              <a:t>35km movement along track per  circular scan</a:t>
            </a:r>
          </a:p>
          <a:p>
            <a:r>
              <a:rPr lang="en-US" sz="2800" dirty="0"/>
              <a:t>(5 secs/12rpm) </a:t>
            </a:r>
          </a:p>
          <a:p>
            <a:endParaRPr lang="en-US" sz="2800" dirty="0"/>
          </a:p>
          <a:p>
            <a:r>
              <a:rPr lang="en-US" sz="2800" dirty="0"/>
              <a:t>On the average, each 30km x 30km box has at least one track across it  each day to provide wind profiles and rain rates.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EB00C-CCEB-F747-AF88-7EED4F282D75}"/>
              </a:ext>
            </a:extLst>
          </p:cNvPr>
          <p:cNvSpPr txBox="1"/>
          <p:nvPr/>
        </p:nvSpPr>
        <p:spPr>
          <a:xfrm>
            <a:off x="3784921" y="851134"/>
            <a:ext cx="14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800km swath 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39ED5C3-8B95-A94B-93EF-272110943802}"/>
              </a:ext>
            </a:extLst>
          </p:cNvPr>
          <p:cNvSpPr/>
          <p:nvPr/>
        </p:nvSpPr>
        <p:spPr>
          <a:xfrm rot="18807236">
            <a:off x="6679707" y="1369867"/>
            <a:ext cx="1774740" cy="1879726"/>
          </a:xfrm>
          <a:prstGeom prst="arc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CF34C38-315C-8E4C-A1E7-EFF7B79730A4}"/>
              </a:ext>
            </a:extLst>
          </p:cNvPr>
          <p:cNvSpPr/>
          <p:nvPr/>
        </p:nvSpPr>
        <p:spPr>
          <a:xfrm rot="7758398">
            <a:off x="6719786" y="3234760"/>
            <a:ext cx="1774740" cy="1879726"/>
          </a:xfrm>
          <a:prstGeom prst="arc">
            <a:avLst/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BA4E6B-1333-434C-9C0E-4B7AD2A5E352}"/>
              </a:ext>
            </a:extLst>
          </p:cNvPr>
          <p:cNvSpPr txBox="1"/>
          <p:nvPr/>
        </p:nvSpPr>
        <p:spPr>
          <a:xfrm>
            <a:off x="6881220" y="1614389"/>
            <a:ext cx="14518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Forward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2CFA7-689A-074D-A716-AD99A9EC515E}"/>
              </a:ext>
            </a:extLst>
          </p:cNvPr>
          <p:cNvSpPr txBox="1"/>
          <p:nvPr/>
        </p:nvSpPr>
        <p:spPr>
          <a:xfrm>
            <a:off x="7067547" y="4474697"/>
            <a:ext cx="1154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Rear  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63A29E-479C-DA46-80FB-450A9AD33538}"/>
              </a:ext>
            </a:extLst>
          </p:cNvPr>
          <p:cNvSpPr txBox="1"/>
          <p:nvPr/>
        </p:nvSpPr>
        <p:spPr>
          <a:xfrm>
            <a:off x="583582" y="119391"/>
            <a:ext cx="11051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GLOBAL SAMPLING:   EACH 30 km BOX IS VISITED WITH A “CURTAIN” OF RADAR DATA </a:t>
            </a:r>
          </a:p>
          <a:p>
            <a:r>
              <a:rPr lang="en-US" sz="2400" b="1" dirty="0"/>
              <a:t>                         CROSSING IT EACH DAY (ON AVERAGE)  UP TO +/-82DEG LATITUDE </a:t>
            </a:r>
          </a:p>
        </p:txBody>
      </p:sp>
    </p:spTree>
    <p:extLst>
      <p:ext uri="{BB962C8B-B14F-4D97-AF65-F5344CB8AC3E}">
        <p14:creationId xmlns:p14="http://schemas.microsoft.com/office/powerpoint/2010/main" val="69772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C0881-907D-B84C-95EA-7C01841E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36C72-EBEE-3049-9681-03FE0C206406}"/>
              </a:ext>
            </a:extLst>
          </p:cNvPr>
          <p:cNvSpPr txBox="1"/>
          <p:nvPr/>
        </p:nvSpPr>
        <p:spPr>
          <a:xfrm>
            <a:off x="616754" y="346105"/>
            <a:ext cx="11312649" cy="6165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BUT HOW TO MEASURE A DOPPLER SHIFT OF 1m/s ?</a:t>
            </a:r>
          </a:p>
          <a:p>
            <a:endParaRPr lang="en-US" sz="2800" dirty="0"/>
          </a:p>
          <a:p>
            <a:r>
              <a:rPr lang="en-US" sz="2800" dirty="0"/>
              <a:t>Speed of light is 3 10</a:t>
            </a:r>
            <a:r>
              <a:rPr lang="en-US" sz="2800" baseline="30000" dirty="0"/>
              <a:t>8   </a:t>
            </a:r>
            <a:r>
              <a:rPr lang="en-US" sz="2800" dirty="0"/>
              <a:t>m/s</a:t>
            </a:r>
          </a:p>
          <a:p>
            <a:endParaRPr lang="en-US" sz="2800" dirty="0"/>
          </a:p>
          <a:p>
            <a:r>
              <a:rPr lang="en-US" sz="2800" dirty="0"/>
              <a:t>Round trip so:</a:t>
            </a:r>
          </a:p>
          <a:p>
            <a:endParaRPr lang="en-US" sz="2800" dirty="0"/>
          </a:p>
          <a:p>
            <a:r>
              <a:rPr lang="en-US" sz="2800" dirty="0"/>
              <a:t>Need to measure change in frequency of return to 1 part in  1.5  10</a:t>
            </a:r>
            <a:r>
              <a:rPr lang="en-US" sz="2800" baseline="30000" dirty="0"/>
              <a:t>8</a:t>
            </a:r>
          </a:p>
          <a:p>
            <a:endParaRPr lang="en-US" sz="4000" baseline="30000" dirty="0"/>
          </a:p>
          <a:p>
            <a:endParaRPr lang="en-US" sz="4000" baseline="30000" dirty="0"/>
          </a:p>
          <a:p>
            <a:r>
              <a:rPr lang="en-US" sz="4000" b="1" dirty="0">
                <a:solidFill>
                  <a:srgbClr val="FF0000"/>
                </a:solidFill>
              </a:rPr>
              <a:t>ONE PART IN  150 MILLION.   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3.3us pulse at 94GHz only transmit about 350 waves.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Direct Detection not possible. </a:t>
            </a:r>
          </a:p>
          <a:p>
            <a:endParaRPr lang="en-US" sz="2800" baseline="30000" dirty="0"/>
          </a:p>
          <a:p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10164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B9BDB-0942-2343-899B-FFD38046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C4111-77B9-7849-8E8F-29F058CBC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1980122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93688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/>
            <a:r>
              <a:rPr lang="en-GB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RADARS ON THE GROUND SCANNING AZIMUTH HAVE BEEN USING  PULSE-PAIR  “PP” TECHNIQUE TO ESTIMATE VELOCITIES OF PRECIPITATION FOR MORE THAN FIFTY YEARS </a:t>
            </a:r>
          </a:p>
          <a:p>
            <a:pPr lvl="1"/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GROUND:</a:t>
            </a:r>
          </a:p>
          <a:p>
            <a:pPr lvl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 a pair of pulses:    Detect change in phase shift,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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two returns. </a:t>
            </a:r>
          </a:p>
          <a:p>
            <a:pPr lvl="1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unambiguous velocity (V</a:t>
            </a:r>
            <a:r>
              <a:rPr lang="en-GB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occurs when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</a:t>
            </a:r>
            <a:r>
              <a:rPr lang="en-GB" dirty="0"/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+/- 180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and the particles have moved +/-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/4. 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base  weather radar:       if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5.6cm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= 14mm     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pulse every 0.5 msec   (so max unambiguous range is 75km).  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Folding velocity        14mm/  0.5msec      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+/- 28m/s  or +/- 100km/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SPACE MUST USE 94 GHz/3.2mm to have a 1km footprint on the surface:</a:t>
            </a:r>
          </a:p>
          <a:p>
            <a:pPr lvl="1"/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/4  = 800</a:t>
            </a:r>
            <a:r>
              <a:rPr lang="en-US" altLang="en-US" sz="2400" dirty="0">
                <a:solidFill>
                  <a:srgbClr val="0070C0"/>
                </a:solidFill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      so  for 40m/s need pulse separation of just 20</a:t>
            </a:r>
            <a:r>
              <a:rPr lang="en-US" altLang="en-US" sz="2400" dirty="0">
                <a:solidFill>
                  <a:srgbClr val="0070C0"/>
                </a:solidFill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</a:p>
          <a:p>
            <a:pPr lvl="1"/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Folding velocity of   800</a:t>
            </a:r>
            <a:r>
              <a:rPr lang="en-US" altLang="en-US" sz="2400" dirty="0">
                <a:solidFill>
                  <a:srgbClr val="0070C0"/>
                </a:solidFill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m/20</a:t>
            </a:r>
            <a:r>
              <a:rPr lang="en-US" altLang="en-US" sz="2400" dirty="0">
                <a:solidFill>
                  <a:srgbClr val="0070C0"/>
                </a:solidFill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   =  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+/ 40m/s  or +/- 144km/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                                               </a:t>
            </a:r>
          </a:p>
          <a:p>
            <a:pPr lvl="1"/>
            <a:r>
              <a:rPr lang="en-US" altLang="en-US" sz="2000" dirty="0">
                <a:solidFill>
                  <a:srgbClr val="3366FF"/>
                </a:solidFill>
              </a:rPr>
              <a:t>                      </a:t>
            </a:r>
            <a:r>
              <a:rPr lang="en-US" altLang="en-US" sz="2400" u="sng" dirty="0">
                <a:solidFill>
                  <a:srgbClr val="3366FF"/>
                </a:solidFill>
              </a:rPr>
              <a:t>20</a:t>
            </a:r>
            <a:r>
              <a:rPr lang="en-US" altLang="en-US" sz="2400" dirty="0">
                <a:solidFill>
                  <a:srgbClr val="0070C0"/>
                </a:solidFill>
              </a:rPr>
              <a:t>μ</a:t>
            </a:r>
            <a:r>
              <a:rPr lang="en-US" altLang="en-US" sz="2400" u="sng" dirty="0">
                <a:solidFill>
                  <a:srgbClr val="3366FF"/>
                </a:solidFill>
              </a:rPr>
              <a:t>sec</a:t>
            </a:r>
            <a:r>
              <a:rPr lang="en-US" altLang="en-US" sz="2400" dirty="0">
                <a:solidFill>
                  <a:srgbClr val="3366FF"/>
                </a:solidFill>
              </a:rPr>
              <a:t> pulse separation is just 3km in range</a:t>
            </a:r>
          </a:p>
          <a:p>
            <a:pPr lvl="1"/>
            <a:r>
              <a:rPr lang="en-US" altLang="en-US" sz="2400" dirty="0">
                <a:solidFill>
                  <a:srgbClr val="3366FF"/>
                </a:solidFill>
              </a:rPr>
              <a:t>               – so how do you know which pulse you are receiving?</a:t>
            </a:r>
          </a:p>
        </p:txBody>
      </p:sp>
    </p:spTree>
    <p:extLst>
      <p:ext uri="{BB962C8B-B14F-4D97-AF65-F5344CB8AC3E}">
        <p14:creationId xmlns:p14="http://schemas.microsoft.com/office/powerpoint/2010/main" val="382762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val 11">
            <a:extLst>
              <a:ext uri="{FF2B5EF4-FFF2-40B4-BE49-F238E27FC236}">
                <a16:creationId xmlns:a16="http://schemas.microsoft.com/office/drawing/2014/main" id="{91B42373-9208-0543-9C16-D3358AEB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525" y="3182939"/>
            <a:ext cx="617538" cy="47307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16862A5B-654A-BC46-83CB-2EB277B7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9" y="1924051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H  pulse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34820" name="Oval 5">
            <a:extLst>
              <a:ext uri="{FF2B5EF4-FFF2-40B4-BE49-F238E27FC236}">
                <a16:creationId xmlns:a16="http://schemas.microsoft.com/office/drawing/2014/main" id="{4F96A176-C512-3B42-941E-A8FD2E4C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198689"/>
            <a:ext cx="617538" cy="47148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cxnSp>
        <p:nvCxnSpPr>
          <p:cNvPr id="34822" name="Straight Arrow Connector 10">
            <a:extLst>
              <a:ext uri="{FF2B5EF4-FFF2-40B4-BE49-F238E27FC236}">
                <a16:creationId xmlns:a16="http://schemas.microsoft.com/office/drawing/2014/main" id="{4590166F-FFA6-A94F-9A7A-B19667DE51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94388" y="2432050"/>
            <a:ext cx="1339850" cy="127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3" name="Straight Arrow Connector 9">
            <a:extLst>
              <a:ext uri="{FF2B5EF4-FFF2-40B4-BE49-F238E27FC236}">
                <a16:creationId xmlns:a16="http://schemas.microsoft.com/office/drawing/2014/main" id="{24FA67F0-BBF1-414B-8419-8DEAED6A36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319294" y="2733675"/>
            <a:ext cx="0" cy="1135063"/>
          </a:xfrm>
          <a:prstGeom prst="straightConnector1">
            <a:avLst/>
          </a:prstGeom>
          <a:noFill/>
          <a:ln w="76200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4" name="Straight Arrow Connector 13">
            <a:extLst>
              <a:ext uri="{FF2B5EF4-FFF2-40B4-BE49-F238E27FC236}">
                <a16:creationId xmlns:a16="http://schemas.microsoft.com/office/drawing/2014/main" id="{7DDF3F29-5C29-6E4E-9DDF-EF1FF8080A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314" y="3868738"/>
            <a:ext cx="176688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5" name="TextBox 14">
            <a:extLst>
              <a:ext uri="{FF2B5EF4-FFF2-40B4-BE49-F238E27FC236}">
                <a16:creationId xmlns:a16="http://schemas.microsoft.com/office/drawing/2014/main" id="{95441D2B-2BDF-484F-AC9F-B19566000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6" y="3265488"/>
            <a:ext cx="663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700" dirty="0">
                <a:sym typeface="Symbol" pitchFamily="2" charset="2"/>
              </a:rPr>
              <a:t>/4</a:t>
            </a:r>
            <a:endParaRPr lang="en-GB" altLang="en-US" sz="2700" dirty="0"/>
          </a:p>
        </p:txBody>
      </p:sp>
      <p:grpSp>
        <p:nvGrpSpPr>
          <p:cNvPr id="34827" name="Group 19">
            <a:extLst>
              <a:ext uri="{FF2B5EF4-FFF2-40B4-BE49-F238E27FC236}">
                <a16:creationId xmlns:a16="http://schemas.microsoft.com/office/drawing/2014/main" id="{4CC5F373-0D7E-7148-8270-6BDE845B69A9}"/>
              </a:ext>
            </a:extLst>
          </p:cNvPr>
          <p:cNvGrpSpPr>
            <a:grpSpLocks/>
          </p:cNvGrpSpPr>
          <p:nvPr/>
        </p:nvGrpSpPr>
        <p:grpSpPr bwMode="auto">
          <a:xfrm rot="13070261" flipH="1" flipV="1">
            <a:off x="2977645" y="3144251"/>
            <a:ext cx="1528763" cy="1173162"/>
            <a:chOff x="963432" y="356947"/>
            <a:chExt cx="5550258" cy="552704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73D82A0-6DFB-384B-B21C-40723282305E}"/>
                </a:ext>
              </a:extLst>
            </p:cNvPr>
            <p:cNvSpPr/>
            <p:nvPr/>
          </p:nvSpPr>
          <p:spPr>
            <a:xfrm>
              <a:off x="1531343" y="356947"/>
              <a:ext cx="4230413" cy="5527040"/>
            </a:xfrm>
            <a:custGeom>
              <a:avLst/>
              <a:gdLst>
                <a:gd name="connsiteX0" fmla="*/ 0 w 4225771"/>
                <a:gd name="connsiteY0" fmla="*/ 3053311 h 5527040"/>
                <a:gd name="connsiteX1" fmla="*/ 88776 w 4225771"/>
                <a:gd name="connsiteY1" fmla="*/ 2751471 h 5527040"/>
                <a:gd name="connsiteX2" fmla="*/ 204186 w 4225771"/>
                <a:gd name="connsiteY2" fmla="*/ 2644939 h 5527040"/>
                <a:gd name="connsiteX3" fmla="*/ 346229 w 4225771"/>
                <a:gd name="connsiteY3" fmla="*/ 2804737 h 5527040"/>
                <a:gd name="connsiteX4" fmla="*/ 506027 w 4225771"/>
                <a:gd name="connsiteY4" fmla="*/ 3488317 h 5527040"/>
                <a:gd name="connsiteX5" fmla="*/ 754602 w 4225771"/>
                <a:gd name="connsiteY5" fmla="*/ 4766702 h 5527040"/>
                <a:gd name="connsiteX6" fmla="*/ 1065320 w 4225771"/>
                <a:gd name="connsiteY6" fmla="*/ 5521304 h 5527040"/>
                <a:gd name="connsiteX7" fmla="*/ 1384916 w 4225771"/>
                <a:gd name="connsiteY7" fmla="*/ 4384962 h 5527040"/>
                <a:gd name="connsiteX8" fmla="*/ 1518081 w 4225771"/>
                <a:gd name="connsiteY8" fmla="*/ 3364030 h 5527040"/>
                <a:gd name="connsiteX9" fmla="*/ 1669002 w 4225771"/>
                <a:gd name="connsiteY9" fmla="*/ 2520651 h 5527040"/>
                <a:gd name="connsiteX10" fmla="*/ 1961965 w 4225771"/>
                <a:gd name="connsiteY10" fmla="*/ 1313288 h 5527040"/>
                <a:gd name="connsiteX11" fmla="*/ 2281561 w 4225771"/>
                <a:gd name="connsiteY11" fmla="*/ 2032379 h 5527040"/>
                <a:gd name="connsiteX12" fmla="*/ 2405848 w 4225771"/>
                <a:gd name="connsiteY12" fmla="*/ 2813614 h 5527040"/>
                <a:gd name="connsiteX13" fmla="*/ 2556769 w 4225771"/>
                <a:gd name="connsiteY13" fmla="*/ 3488317 h 5527040"/>
                <a:gd name="connsiteX14" fmla="*/ 2876365 w 4225771"/>
                <a:gd name="connsiteY14" fmla="*/ 4180775 h 5527040"/>
                <a:gd name="connsiteX15" fmla="*/ 3187083 w 4225771"/>
                <a:gd name="connsiteY15" fmla="*/ 3088822 h 5527040"/>
                <a:gd name="connsiteX16" fmla="*/ 3311371 w 4225771"/>
                <a:gd name="connsiteY16" fmla="*/ 2067890 h 5527040"/>
                <a:gd name="connsiteX17" fmla="*/ 3444536 w 4225771"/>
                <a:gd name="connsiteY17" fmla="*/ 1197878 h 5527040"/>
                <a:gd name="connsiteX18" fmla="*/ 3773009 w 4225771"/>
                <a:gd name="connsiteY18" fmla="*/ 8271 h 5527040"/>
                <a:gd name="connsiteX19" fmla="*/ 4083728 w 4225771"/>
                <a:gd name="connsiteY19" fmla="*/ 709607 h 5527040"/>
                <a:gd name="connsiteX20" fmla="*/ 4225771 w 4225771"/>
                <a:gd name="connsiteY20" fmla="*/ 1464208 h 552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25771" h="5527040">
                  <a:moveTo>
                    <a:pt x="0" y="3053311"/>
                  </a:moveTo>
                  <a:cubicBezTo>
                    <a:pt x="27372" y="2936422"/>
                    <a:pt x="54745" y="2819533"/>
                    <a:pt x="88776" y="2751471"/>
                  </a:cubicBezTo>
                  <a:cubicBezTo>
                    <a:pt x="122807" y="2683409"/>
                    <a:pt x="161277" y="2636061"/>
                    <a:pt x="204186" y="2644939"/>
                  </a:cubicBezTo>
                  <a:cubicBezTo>
                    <a:pt x="247095" y="2653817"/>
                    <a:pt x="295922" y="2664174"/>
                    <a:pt x="346229" y="2804737"/>
                  </a:cubicBezTo>
                  <a:cubicBezTo>
                    <a:pt x="396536" y="2945300"/>
                    <a:pt x="437965" y="3161323"/>
                    <a:pt x="506027" y="3488317"/>
                  </a:cubicBezTo>
                  <a:cubicBezTo>
                    <a:pt x="574089" y="3815311"/>
                    <a:pt x="661387" y="4427871"/>
                    <a:pt x="754602" y="4766702"/>
                  </a:cubicBezTo>
                  <a:cubicBezTo>
                    <a:pt x="847817" y="5105533"/>
                    <a:pt x="960268" y="5584927"/>
                    <a:pt x="1065320" y="5521304"/>
                  </a:cubicBezTo>
                  <a:cubicBezTo>
                    <a:pt x="1170372" y="5457681"/>
                    <a:pt x="1309456" y="4744508"/>
                    <a:pt x="1384916" y="4384962"/>
                  </a:cubicBezTo>
                  <a:cubicBezTo>
                    <a:pt x="1460376" y="4025416"/>
                    <a:pt x="1470733" y="3674749"/>
                    <a:pt x="1518081" y="3364030"/>
                  </a:cubicBezTo>
                  <a:cubicBezTo>
                    <a:pt x="1565429" y="3053312"/>
                    <a:pt x="1595021" y="2862441"/>
                    <a:pt x="1669002" y="2520651"/>
                  </a:cubicBezTo>
                  <a:cubicBezTo>
                    <a:pt x="1742983" y="2178861"/>
                    <a:pt x="1859872" y="1394667"/>
                    <a:pt x="1961965" y="1313288"/>
                  </a:cubicBezTo>
                  <a:cubicBezTo>
                    <a:pt x="2064058" y="1231909"/>
                    <a:pt x="2207581" y="1782325"/>
                    <a:pt x="2281561" y="2032379"/>
                  </a:cubicBezTo>
                  <a:cubicBezTo>
                    <a:pt x="2355542" y="2282433"/>
                    <a:pt x="2359980" y="2570958"/>
                    <a:pt x="2405848" y="2813614"/>
                  </a:cubicBezTo>
                  <a:cubicBezTo>
                    <a:pt x="2451716" y="3056270"/>
                    <a:pt x="2478349" y="3260457"/>
                    <a:pt x="2556769" y="3488317"/>
                  </a:cubicBezTo>
                  <a:cubicBezTo>
                    <a:pt x="2635189" y="3716177"/>
                    <a:pt x="2771313" y="4247357"/>
                    <a:pt x="2876365" y="4180775"/>
                  </a:cubicBezTo>
                  <a:cubicBezTo>
                    <a:pt x="2981417" y="4114193"/>
                    <a:pt x="3114582" y="3440969"/>
                    <a:pt x="3187083" y="3088822"/>
                  </a:cubicBezTo>
                  <a:cubicBezTo>
                    <a:pt x="3259584" y="2736675"/>
                    <a:pt x="3268462" y="2383047"/>
                    <a:pt x="3311371" y="2067890"/>
                  </a:cubicBezTo>
                  <a:cubicBezTo>
                    <a:pt x="3354280" y="1752733"/>
                    <a:pt x="3367596" y="1541148"/>
                    <a:pt x="3444536" y="1197878"/>
                  </a:cubicBezTo>
                  <a:cubicBezTo>
                    <a:pt x="3521476" y="854608"/>
                    <a:pt x="3666477" y="89649"/>
                    <a:pt x="3773009" y="8271"/>
                  </a:cubicBezTo>
                  <a:cubicBezTo>
                    <a:pt x="3879541" y="-73108"/>
                    <a:pt x="4008268" y="466951"/>
                    <a:pt x="4083728" y="709607"/>
                  </a:cubicBezTo>
                  <a:cubicBezTo>
                    <a:pt x="4159188" y="952263"/>
                    <a:pt x="4192479" y="1208235"/>
                    <a:pt x="4225771" y="1464208"/>
                  </a:cubicBezTo>
                </a:path>
              </a:pathLst>
            </a:custGeom>
            <a:ln>
              <a:solidFill>
                <a:srgbClr val="0070C0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750"/>
            </a:p>
          </p:txBody>
        </p:sp>
        <p:cxnSp>
          <p:nvCxnSpPr>
            <p:cNvPr id="2" name="Straight Arrow Connector 21">
              <a:extLst>
                <a:ext uri="{FF2B5EF4-FFF2-40B4-BE49-F238E27FC236}">
                  <a16:creationId xmlns:a16="http://schemas.microsoft.com/office/drawing/2014/main" id="{4487A1F8-0628-394A-A083-2995C11338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8529739" flipV="1">
              <a:off x="963432" y="3048632"/>
              <a:ext cx="5550258" cy="1570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</p:grpSp>
      <p:grpSp>
        <p:nvGrpSpPr>
          <p:cNvPr id="34828" name="Group 22">
            <a:extLst>
              <a:ext uri="{FF2B5EF4-FFF2-40B4-BE49-F238E27FC236}">
                <a16:creationId xmlns:a16="http://schemas.microsoft.com/office/drawing/2014/main" id="{46943B3E-DB7B-D84A-BA43-714E0C3625C5}"/>
              </a:ext>
            </a:extLst>
          </p:cNvPr>
          <p:cNvGrpSpPr>
            <a:grpSpLocks/>
          </p:cNvGrpSpPr>
          <p:nvPr/>
        </p:nvGrpSpPr>
        <p:grpSpPr bwMode="auto">
          <a:xfrm rot="1255596">
            <a:off x="3027363" y="2266071"/>
            <a:ext cx="1311275" cy="554037"/>
            <a:chOff x="2915816" y="2649650"/>
            <a:chExt cx="4798364" cy="3193829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E82CDBA-4B4B-2645-9F45-B7BAAC637520}"/>
                </a:ext>
              </a:extLst>
            </p:cNvPr>
            <p:cNvSpPr/>
            <p:nvPr/>
          </p:nvSpPr>
          <p:spPr>
            <a:xfrm>
              <a:off x="2915816" y="2649650"/>
              <a:ext cx="4798364" cy="3193829"/>
            </a:xfrm>
            <a:custGeom>
              <a:avLst/>
              <a:gdLst>
                <a:gd name="connsiteX0" fmla="*/ 0 w 6058994"/>
                <a:gd name="connsiteY0" fmla="*/ 2674558 h 3193829"/>
                <a:gd name="connsiteX1" fmla="*/ 1260630 w 6058994"/>
                <a:gd name="connsiteY1" fmla="*/ 2772212 h 3193829"/>
                <a:gd name="connsiteX2" fmla="*/ 2148397 w 6058994"/>
                <a:gd name="connsiteY2" fmla="*/ 2923132 h 3193829"/>
                <a:gd name="connsiteX3" fmla="*/ 3062797 w 6058994"/>
                <a:gd name="connsiteY3" fmla="*/ 3100686 h 3193829"/>
                <a:gd name="connsiteX4" fmla="*/ 4252404 w 6058994"/>
                <a:gd name="connsiteY4" fmla="*/ 3162830 h 3193829"/>
                <a:gd name="connsiteX5" fmla="*/ 3604334 w 6058994"/>
                <a:gd name="connsiteY5" fmla="*/ 2603536 h 3193829"/>
                <a:gd name="connsiteX6" fmla="*/ 3000653 w 6058994"/>
                <a:gd name="connsiteY6" fmla="*/ 2257307 h 3193829"/>
                <a:gd name="connsiteX7" fmla="*/ 2343705 w 6058994"/>
                <a:gd name="connsiteY7" fmla="*/ 1857812 h 3193829"/>
                <a:gd name="connsiteX8" fmla="*/ 1828800 w 6058994"/>
                <a:gd name="connsiteY8" fmla="*/ 1351785 h 3193829"/>
                <a:gd name="connsiteX9" fmla="*/ 3071674 w 6058994"/>
                <a:gd name="connsiteY9" fmla="*/ 1431684 h 3193829"/>
                <a:gd name="connsiteX10" fmla="*/ 3915053 w 6058994"/>
                <a:gd name="connsiteY10" fmla="*/ 1609237 h 3193829"/>
                <a:gd name="connsiteX11" fmla="*/ 4864964 w 6058994"/>
                <a:gd name="connsiteY11" fmla="*/ 1769035 h 3193829"/>
                <a:gd name="connsiteX12" fmla="*/ 6045694 w 6058994"/>
                <a:gd name="connsiteY12" fmla="*/ 1848934 h 3193829"/>
                <a:gd name="connsiteX13" fmla="*/ 5459767 w 6058994"/>
                <a:gd name="connsiteY13" fmla="*/ 1325152 h 3193829"/>
                <a:gd name="connsiteX14" fmla="*/ 4820575 w 6058994"/>
                <a:gd name="connsiteY14" fmla="*/ 943412 h 3193829"/>
                <a:gd name="connsiteX15" fmla="*/ 4136995 w 6058994"/>
                <a:gd name="connsiteY15" fmla="*/ 526162 h 3193829"/>
                <a:gd name="connsiteX16" fmla="*/ 3613212 w 6058994"/>
                <a:gd name="connsiteY16" fmla="*/ 20134 h 3193829"/>
                <a:gd name="connsiteX17" fmla="*/ 4838331 w 6058994"/>
                <a:gd name="connsiteY17" fmla="*/ 117789 h 3193829"/>
                <a:gd name="connsiteX18" fmla="*/ 5717220 w 6058994"/>
                <a:gd name="connsiteY18" fmla="*/ 277587 h 3193829"/>
                <a:gd name="connsiteX0" fmla="*/ 0 w 5703887"/>
                <a:gd name="connsiteY0" fmla="*/ 2923133 h 3193829"/>
                <a:gd name="connsiteX1" fmla="*/ 905523 w 5703887"/>
                <a:gd name="connsiteY1" fmla="*/ 2772212 h 3193829"/>
                <a:gd name="connsiteX2" fmla="*/ 1793290 w 5703887"/>
                <a:gd name="connsiteY2" fmla="*/ 2923132 h 3193829"/>
                <a:gd name="connsiteX3" fmla="*/ 2707690 w 5703887"/>
                <a:gd name="connsiteY3" fmla="*/ 3100686 h 3193829"/>
                <a:gd name="connsiteX4" fmla="*/ 3897297 w 5703887"/>
                <a:gd name="connsiteY4" fmla="*/ 3162830 h 3193829"/>
                <a:gd name="connsiteX5" fmla="*/ 3249227 w 5703887"/>
                <a:gd name="connsiteY5" fmla="*/ 2603536 h 3193829"/>
                <a:gd name="connsiteX6" fmla="*/ 2645546 w 5703887"/>
                <a:gd name="connsiteY6" fmla="*/ 2257307 h 3193829"/>
                <a:gd name="connsiteX7" fmla="*/ 1988598 w 5703887"/>
                <a:gd name="connsiteY7" fmla="*/ 1857812 h 3193829"/>
                <a:gd name="connsiteX8" fmla="*/ 1473693 w 5703887"/>
                <a:gd name="connsiteY8" fmla="*/ 1351785 h 3193829"/>
                <a:gd name="connsiteX9" fmla="*/ 2716567 w 5703887"/>
                <a:gd name="connsiteY9" fmla="*/ 1431684 h 3193829"/>
                <a:gd name="connsiteX10" fmla="*/ 3559946 w 5703887"/>
                <a:gd name="connsiteY10" fmla="*/ 1609237 h 3193829"/>
                <a:gd name="connsiteX11" fmla="*/ 4509857 w 5703887"/>
                <a:gd name="connsiteY11" fmla="*/ 1769035 h 3193829"/>
                <a:gd name="connsiteX12" fmla="*/ 5690587 w 5703887"/>
                <a:gd name="connsiteY12" fmla="*/ 1848934 h 3193829"/>
                <a:gd name="connsiteX13" fmla="*/ 5104660 w 5703887"/>
                <a:gd name="connsiteY13" fmla="*/ 1325152 h 3193829"/>
                <a:gd name="connsiteX14" fmla="*/ 4465468 w 5703887"/>
                <a:gd name="connsiteY14" fmla="*/ 943412 h 3193829"/>
                <a:gd name="connsiteX15" fmla="*/ 3781888 w 5703887"/>
                <a:gd name="connsiteY15" fmla="*/ 526162 h 3193829"/>
                <a:gd name="connsiteX16" fmla="*/ 3258105 w 5703887"/>
                <a:gd name="connsiteY16" fmla="*/ 20134 h 3193829"/>
                <a:gd name="connsiteX17" fmla="*/ 4483224 w 5703887"/>
                <a:gd name="connsiteY17" fmla="*/ 117789 h 3193829"/>
                <a:gd name="connsiteX18" fmla="*/ 5362113 w 5703887"/>
                <a:gd name="connsiteY18" fmla="*/ 277587 h 3193829"/>
                <a:gd name="connsiteX0" fmla="*/ 0 w 5517455"/>
                <a:gd name="connsiteY0" fmla="*/ 3065176 h 3193829"/>
                <a:gd name="connsiteX1" fmla="*/ 719091 w 5517455"/>
                <a:gd name="connsiteY1" fmla="*/ 2772212 h 3193829"/>
                <a:gd name="connsiteX2" fmla="*/ 1606858 w 5517455"/>
                <a:gd name="connsiteY2" fmla="*/ 2923132 h 3193829"/>
                <a:gd name="connsiteX3" fmla="*/ 2521258 w 5517455"/>
                <a:gd name="connsiteY3" fmla="*/ 3100686 h 3193829"/>
                <a:gd name="connsiteX4" fmla="*/ 3710865 w 5517455"/>
                <a:gd name="connsiteY4" fmla="*/ 3162830 h 3193829"/>
                <a:gd name="connsiteX5" fmla="*/ 3062795 w 5517455"/>
                <a:gd name="connsiteY5" fmla="*/ 2603536 h 3193829"/>
                <a:gd name="connsiteX6" fmla="*/ 2459114 w 5517455"/>
                <a:gd name="connsiteY6" fmla="*/ 2257307 h 3193829"/>
                <a:gd name="connsiteX7" fmla="*/ 1802166 w 5517455"/>
                <a:gd name="connsiteY7" fmla="*/ 1857812 h 3193829"/>
                <a:gd name="connsiteX8" fmla="*/ 1287261 w 5517455"/>
                <a:gd name="connsiteY8" fmla="*/ 1351785 h 3193829"/>
                <a:gd name="connsiteX9" fmla="*/ 2530135 w 5517455"/>
                <a:gd name="connsiteY9" fmla="*/ 1431684 h 3193829"/>
                <a:gd name="connsiteX10" fmla="*/ 3373514 w 5517455"/>
                <a:gd name="connsiteY10" fmla="*/ 1609237 h 3193829"/>
                <a:gd name="connsiteX11" fmla="*/ 4323425 w 5517455"/>
                <a:gd name="connsiteY11" fmla="*/ 1769035 h 3193829"/>
                <a:gd name="connsiteX12" fmla="*/ 5504155 w 5517455"/>
                <a:gd name="connsiteY12" fmla="*/ 1848934 h 3193829"/>
                <a:gd name="connsiteX13" fmla="*/ 4918228 w 5517455"/>
                <a:gd name="connsiteY13" fmla="*/ 1325152 h 3193829"/>
                <a:gd name="connsiteX14" fmla="*/ 4279036 w 5517455"/>
                <a:gd name="connsiteY14" fmla="*/ 943412 h 3193829"/>
                <a:gd name="connsiteX15" fmla="*/ 3595456 w 5517455"/>
                <a:gd name="connsiteY15" fmla="*/ 526162 h 3193829"/>
                <a:gd name="connsiteX16" fmla="*/ 3071673 w 5517455"/>
                <a:gd name="connsiteY16" fmla="*/ 20134 h 3193829"/>
                <a:gd name="connsiteX17" fmla="*/ 4296792 w 5517455"/>
                <a:gd name="connsiteY17" fmla="*/ 117789 h 3193829"/>
                <a:gd name="connsiteX18" fmla="*/ 5175681 w 5517455"/>
                <a:gd name="connsiteY18" fmla="*/ 277587 h 3193829"/>
                <a:gd name="connsiteX0" fmla="*/ 0 w 4798364"/>
                <a:gd name="connsiteY0" fmla="*/ 2772212 h 3193829"/>
                <a:gd name="connsiteX1" fmla="*/ 887767 w 4798364"/>
                <a:gd name="connsiteY1" fmla="*/ 2923132 h 3193829"/>
                <a:gd name="connsiteX2" fmla="*/ 1802167 w 4798364"/>
                <a:gd name="connsiteY2" fmla="*/ 3100686 h 3193829"/>
                <a:gd name="connsiteX3" fmla="*/ 2991774 w 4798364"/>
                <a:gd name="connsiteY3" fmla="*/ 3162830 h 3193829"/>
                <a:gd name="connsiteX4" fmla="*/ 2343704 w 4798364"/>
                <a:gd name="connsiteY4" fmla="*/ 2603536 h 3193829"/>
                <a:gd name="connsiteX5" fmla="*/ 1740023 w 4798364"/>
                <a:gd name="connsiteY5" fmla="*/ 2257307 h 3193829"/>
                <a:gd name="connsiteX6" fmla="*/ 1083075 w 4798364"/>
                <a:gd name="connsiteY6" fmla="*/ 1857812 h 3193829"/>
                <a:gd name="connsiteX7" fmla="*/ 568170 w 4798364"/>
                <a:gd name="connsiteY7" fmla="*/ 1351785 h 3193829"/>
                <a:gd name="connsiteX8" fmla="*/ 1811044 w 4798364"/>
                <a:gd name="connsiteY8" fmla="*/ 1431684 h 3193829"/>
                <a:gd name="connsiteX9" fmla="*/ 2654423 w 4798364"/>
                <a:gd name="connsiteY9" fmla="*/ 1609237 h 3193829"/>
                <a:gd name="connsiteX10" fmla="*/ 3604334 w 4798364"/>
                <a:gd name="connsiteY10" fmla="*/ 1769035 h 3193829"/>
                <a:gd name="connsiteX11" fmla="*/ 4785064 w 4798364"/>
                <a:gd name="connsiteY11" fmla="*/ 1848934 h 3193829"/>
                <a:gd name="connsiteX12" fmla="*/ 4199137 w 4798364"/>
                <a:gd name="connsiteY12" fmla="*/ 1325152 h 3193829"/>
                <a:gd name="connsiteX13" fmla="*/ 3559945 w 4798364"/>
                <a:gd name="connsiteY13" fmla="*/ 943412 h 3193829"/>
                <a:gd name="connsiteX14" fmla="*/ 2876365 w 4798364"/>
                <a:gd name="connsiteY14" fmla="*/ 526162 h 3193829"/>
                <a:gd name="connsiteX15" fmla="*/ 2352582 w 4798364"/>
                <a:gd name="connsiteY15" fmla="*/ 20134 h 3193829"/>
                <a:gd name="connsiteX16" fmla="*/ 3577701 w 4798364"/>
                <a:gd name="connsiteY16" fmla="*/ 117789 h 3193829"/>
                <a:gd name="connsiteX17" fmla="*/ 4456590 w 4798364"/>
                <a:gd name="connsiteY17" fmla="*/ 277587 h 319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98364" h="3193829">
                  <a:moveTo>
                    <a:pt x="0" y="2772212"/>
                  </a:moveTo>
                  <a:cubicBezTo>
                    <a:pt x="267810" y="2748538"/>
                    <a:pt x="587406" y="2868386"/>
                    <a:pt x="887767" y="2923132"/>
                  </a:cubicBezTo>
                  <a:cubicBezTo>
                    <a:pt x="1188128" y="2977878"/>
                    <a:pt x="1451499" y="3060736"/>
                    <a:pt x="1802167" y="3100686"/>
                  </a:cubicBezTo>
                  <a:cubicBezTo>
                    <a:pt x="2152835" y="3140636"/>
                    <a:pt x="2901518" y="3245688"/>
                    <a:pt x="2991774" y="3162830"/>
                  </a:cubicBezTo>
                  <a:cubicBezTo>
                    <a:pt x="3082030" y="3079972"/>
                    <a:pt x="2552329" y="2754456"/>
                    <a:pt x="2343704" y="2603536"/>
                  </a:cubicBezTo>
                  <a:cubicBezTo>
                    <a:pt x="2135079" y="2452616"/>
                    <a:pt x="1950128" y="2381594"/>
                    <a:pt x="1740023" y="2257307"/>
                  </a:cubicBezTo>
                  <a:cubicBezTo>
                    <a:pt x="1529918" y="2133020"/>
                    <a:pt x="1278384" y="2008732"/>
                    <a:pt x="1083075" y="1857812"/>
                  </a:cubicBezTo>
                  <a:cubicBezTo>
                    <a:pt x="887766" y="1706892"/>
                    <a:pt x="446842" y="1422806"/>
                    <a:pt x="568170" y="1351785"/>
                  </a:cubicBezTo>
                  <a:cubicBezTo>
                    <a:pt x="689498" y="1280764"/>
                    <a:pt x="1463335" y="1388775"/>
                    <a:pt x="1811044" y="1431684"/>
                  </a:cubicBezTo>
                  <a:cubicBezTo>
                    <a:pt x="2158753" y="1474593"/>
                    <a:pt x="2355541" y="1553012"/>
                    <a:pt x="2654423" y="1609237"/>
                  </a:cubicBezTo>
                  <a:cubicBezTo>
                    <a:pt x="2953305" y="1665462"/>
                    <a:pt x="3249227" y="1729086"/>
                    <a:pt x="3604334" y="1769035"/>
                  </a:cubicBezTo>
                  <a:cubicBezTo>
                    <a:pt x="3959441" y="1808984"/>
                    <a:pt x="4685930" y="1922914"/>
                    <a:pt x="4785064" y="1848934"/>
                  </a:cubicBezTo>
                  <a:cubicBezTo>
                    <a:pt x="4884198" y="1774954"/>
                    <a:pt x="4403323" y="1476072"/>
                    <a:pt x="4199137" y="1325152"/>
                  </a:cubicBezTo>
                  <a:cubicBezTo>
                    <a:pt x="3994951" y="1174232"/>
                    <a:pt x="3559945" y="943412"/>
                    <a:pt x="3559945" y="943412"/>
                  </a:cubicBezTo>
                  <a:cubicBezTo>
                    <a:pt x="3339483" y="810247"/>
                    <a:pt x="3077592" y="680042"/>
                    <a:pt x="2876365" y="526162"/>
                  </a:cubicBezTo>
                  <a:cubicBezTo>
                    <a:pt x="2675138" y="372282"/>
                    <a:pt x="2235693" y="88196"/>
                    <a:pt x="2352582" y="20134"/>
                  </a:cubicBezTo>
                  <a:cubicBezTo>
                    <a:pt x="2469471" y="-47928"/>
                    <a:pt x="3227033" y="74880"/>
                    <a:pt x="3577701" y="117789"/>
                  </a:cubicBezTo>
                  <a:cubicBezTo>
                    <a:pt x="3928369" y="160698"/>
                    <a:pt x="4192479" y="219142"/>
                    <a:pt x="4456590" y="277587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750" dirty="0"/>
            </a:p>
          </p:txBody>
        </p:sp>
        <p:cxnSp>
          <p:nvCxnSpPr>
            <p:cNvPr id="3" name="Straight Arrow Connector 24">
              <a:extLst>
                <a:ext uri="{FF2B5EF4-FFF2-40B4-BE49-F238E27FC236}">
                  <a16:creationId xmlns:a16="http://schemas.microsoft.com/office/drawing/2014/main" id="{D50397CF-0DA7-9C4A-9AE7-34C926F0DE3A}"/>
                </a:ext>
              </a:extLst>
            </p:cNvPr>
            <p:cNvCxnSpPr>
              <a:cxnSpLocks noChangeShapeType="1"/>
              <a:endCxn id="24" idx="0"/>
            </p:cNvCxnSpPr>
            <p:nvPr/>
          </p:nvCxnSpPr>
          <p:spPr bwMode="auto">
            <a:xfrm flipH="1">
              <a:off x="3171721" y="2642495"/>
              <a:ext cx="4536950" cy="257153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</p:grpSp>
      <p:sp>
        <p:nvSpPr>
          <p:cNvPr id="30734" name="Slide Number Placeholder 1">
            <a:extLst>
              <a:ext uri="{FF2B5EF4-FFF2-40B4-BE49-F238E27FC236}">
                <a16:creationId xmlns:a16="http://schemas.microsoft.com/office/drawing/2014/main" id="{4B246A2F-B87F-8544-BE6C-70F23FB8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C495F1-28A3-8E4A-AC35-A8304A6FFEC6}" type="slidenum">
              <a:rPr lang="en-US" altLang="en-US" b="0"/>
              <a:pPr/>
              <a:t>6</a:t>
            </a:fld>
            <a:endParaRPr lang="en-US" altLang="en-US" b="0"/>
          </a:p>
        </p:txBody>
      </p:sp>
      <p:sp>
        <p:nvSpPr>
          <p:cNvPr id="34831" name="TextBox 18">
            <a:extLst>
              <a:ext uri="{FF2B5EF4-FFF2-40B4-BE49-F238E27FC236}">
                <a16:creationId xmlns:a16="http://schemas.microsoft.com/office/drawing/2014/main" id="{C1739FB2-F2E0-104B-BA9A-416B065D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78" y="4341861"/>
            <a:ext cx="106778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500" dirty="0"/>
              <a:t>                 </a:t>
            </a:r>
            <a:r>
              <a:rPr lang="en-GB" altLang="en-US" sz="2800" dirty="0"/>
              <a:t>FOLDING VELOCITY:  800µm in 20µsec  =   ±40m/s.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/>
              <a:t>     If measure phase to 1deg accuracy,   better than 0.25m/s  </a:t>
            </a:r>
          </a:p>
        </p:txBody>
      </p:sp>
      <p:sp>
        <p:nvSpPr>
          <p:cNvPr id="34832" name="TextBox 3">
            <a:extLst>
              <a:ext uri="{FF2B5EF4-FFF2-40B4-BE49-F238E27FC236}">
                <a16:creationId xmlns:a16="http://schemas.microsoft.com/office/drawing/2014/main" id="{77758983-DB12-4E4D-995B-7C76FE52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2954338"/>
            <a:ext cx="543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33CC"/>
                </a:solidFill>
              </a:rPr>
              <a:t>V Pulse </a:t>
            </a:r>
            <a:r>
              <a:rPr lang="en-GB" altLang="en-US" sz="1800" dirty="0"/>
              <a:t>20µs later</a:t>
            </a:r>
          </a:p>
        </p:txBody>
      </p:sp>
      <p:sp>
        <p:nvSpPr>
          <p:cNvPr id="30738" name="TextBox 26">
            <a:extLst>
              <a:ext uri="{FF2B5EF4-FFF2-40B4-BE49-F238E27FC236}">
                <a16:creationId xmlns:a16="http://schemas.microsoft.com/office/drawing/2014/main" id="{2D79BB68-024B-5C41-85A7-53ACB7B1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426" y="2063750"/>
            <a:ext cx="506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100">
                <a:solidFill>
                  <a:srgbClr val="FF0000"/>
                </a:solidFill>
              </a:rPr>
              <a:t>φ</a:t>
            </a:r>
            <a:r>
              <a:rPr lang="en-US" sz="2100" baseline="-25000">
                <a:solidFill>
                  <a:srgbClr val="FF0000"/>
                </a:solidFill>
              </a:rPr>
              <a:t>H</a:t>
            </a:r>
            <a:endParaRPr lang="en-GB" sz="2100">
              <a:solidFill>
                <a:srgbClr val="FF0000"/>
              </a:solidFill>
            </a:endParaRPr>
          </a:p>
          <a:p>
            <a:pPr>
              <a:defRPr/>
            </a:pPr>
            <a:endParaRPr lang="en-GB" sz="1500"/>
          </a:p>
          <a:p>
            <a:pPr>
              <a:defRPr/>
            </a:pPr>
            <a:endParaRPr lang="en-US" sz="750"/>
          </a:p>
        </p:txBody>
      </p:sp>
      <p:sp>
        <p:nvSpPr>
          <p:cNvPr id="34835" name="TextBox 28">
            <a:extLst>
              <a:ext uri="{FF2B5EF4-FFF2-40B4-BE49-F238E27FC236}">
                <a16:creationId xmlns:a16="http://schemas.microsoft.com/office/drawing/2014/main" id="{495350BF-0D5C-7A4F-BA9E-903750713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701" y="3862133"/>
            <a:ext cx="26384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 err="1">
                <a:solidFill>
                  <a:srgbClr val="0033CC"/>
                </a:solidFill>
              </a:rPr>
              <a:t>φ</a:t>
            </a:r>
            <a:r>
              <a:rPr lang="en-US" altLang="en-US" sz="2100" baseline="-25000" dirty="0" err="1">
                <a:solidFill>
                  <a:srgbClr val="0033CC"/>
                </a:solidFill>
              </a:rPr>
              <a:t>V</a:t>
            </a:r>
            <a:r>
              <a:rPr lang="en-US" altLang="en-US" sz="2100" baseline="-25000" dirty="0">
                <a:solidFill>
                  <a:srgbClr val="0033CC"/>
                </a:solidFill>
              </a:rPr>
              <a:t>  </a:t>
            </a:r>
            <a:r>
              <a:rPr lang="en-GB" altLang="en-US" sz="2100" dirty="0"/>
              <a:t>=  </a:t>
            </a:r>
            <a:r>
              <a:rPr lang="en-US" altLang="en-US" sz="2100" dirty="0" err="1">
                <a:solidFill>
                  <a:srgbClr val="FF0000"/>
                </a:solidFill>
              </a:rPr>
              <a:t>φ</a:t>
            </a:r>
            <a:r>
              <a:rPr lang="en-US" altLang="en-US" sz="2100" baseline="-25000" dirty="0" err="1">
                <a:solidFill>
                  <a:srgbClr val="FF0000"/>
                </a:solidFill>
              </a:rPr>
              <a:t>H</a:t>
            </a:r>
            <a:r>
              <a:rPr lang="en-US" altLang="en-US" sz="2100" baseline="-25000" dirty="0">
                <a:solidFill>
                  <a:srgbClr val="FF0000"/>
                </a:solidFill>
              </a:rPr>
              <a:t> </a:t>
            </a:r>
            <a:r>
              <a:rPr lang="en-GB" altLang="en-US" sz="21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+ 180</a:t>
            </a:r>
            <a:r>
              <a:rPr lang="en-GB" altLang="en-US" sz="2100" dirty="0">
                <a:solidFill>
                  <a:srgbClr val="FF0000"/>
                </a:solidFill>
                <a:sym typeface="Symbol" pitchFamily="2" charset="2"/>
              </a:rPr>
              <a:t>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cxnSp>
        <p:nvCxnSpPr>
          <p:cNvPr id="34836" name="Straight Arrow Connector 4">
            <a:extLst>
              <a:ext uri="{FF2B5EF4-FFF2-40B4-BE49-F238E27FC236}">
                <a16:creationId xmlns:a16="http://schemas.microsoft.com/office/drawing/2014/main" id="{58DDD8DB-403E-E44A-9831-A6828DBEBF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42538" y="2446338"/>
            <a:ext cx="17462" cy="1535112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7" name="TextBox 5">
            <a:extLst>
              <a:ext uri="{FF2B5EF4-FFF2-40B4-BE49-F238E27FC236}">
                <a16:creationId xmlns:a16="http://schemas.microsoft.com/office/drawing/2014/main" id="{5697A4F4-04E6-7D4F-9E87-472D990F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4" y="1898650"/>
            <a:ext cx="828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/>
              <a:t>TIME</a:t>
            </a:r>
          </a:p>
        </p:txBody>
      </p:sp>
      <p:sp>
        <p:nvSpPr>
          <p:cNvPr id="34838" name="TextBox 3">
            <a:extLst>
              <a:ext uri="{FF2B5EF4-FFF2-40B4-BE49-F238E27FC236}">
                <a16:creationId xmlns:a16="http://schemas.microsoft.com/office/drawing/2014/main" id="{B2502297-A15A-E340-AEFC-19DF6A2DD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15" y="28628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93688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/>
            <a:r>
              <a:rPr lang="en-GB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FROM SPACE? POLARISATION DIVERSITY PULSE PAIR “PDPP”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GB" sz="2800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Use two H &amp; V pulses separated by just 3km/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20µsec</a:t>
            </a:r>
            <a:r>
              <a:rPr lang="en-GB" sz="2800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 are effectively ‘labelled’:  they transmit, scatter and are received independently.</a:t>
            </a:r>
            <a:endParaRPr lang="en-US" altLang="en-US" sz="2000" dirty="0">
              <a:solidFill>
                <a:srgbClr val="3366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A1FB7-E010-B745-9837-4F7A5EFDA0D1}"/>
              </a:ext>
            </a:extLst>
          </p:cNvPr>
          <p:cNvSpPr txBox="1"/>
          <p:nvPr/>
        </p:nvSpPr>
        <p:spPr>
          <a:xfrm>
            <a:off x="288388" y="1800176"/>
            <a:ext cx="22122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PULSE SEPARATION</a:t>
            </a:r>
          </a:p>
          <a:p>
            <a:r>
              <a:rPr lang="en-US" b="1" dirty="0"/>
              <a:t>20</a:t>
            </a:r>
            <a:r>
              <a:rPr lang="en-GB" altLang="en-US" b="1" dirty="0"/>
              <a:t>µsec  OR  </a:t>
            </a:r>
          </a:p>
          <a:p>
            <a:r>
              <a:rPr lang="en-GB" altLang="en-US" b="1" dirty="0"/>
              <a:t>  3km slant path </a:t>
            </a:r>
          </a:p>
          <a:p>
            <a:r>
              <a:rPr lang="en-GB" altLang="en-US" b="1" dirty="0"/>
              <a:t>(2.3km in the vertical</a:t>
            </a:r>
          </a:p>
          <a:p>
            <a:endParaRPr lang="en-GB" b="1" dirty="0"/>
          </a:p>
          <a:p>
            <a:r>
              <a:rPr lang="en-GB" b="1" dirty="0"/>
              <a:t>In that </a:t>
            </a:r>
            <a:r>
              <a:rPr lang="en-GB" altLang="en-US" b="1" dirty="0"/>
              <a:t>20µsec</a:t>
            </a:r>
            <a:r>
              <a:rPr lang="en-GB" b="1" dirty="0"/>
              <a:t>s </a:t>
            </a:r>
          </a:p>
          <a:p>
            <a:r>
              <a:rPr lang="en-GB" b="1" dirty="0"/>
              <a:t>the target moves</a:t>
            </a:r>
          </a:p>
          <a:p>
            <a:r>
              <a:rPr lang="en-GB" b="1" dirty="0"/>
              <a:t>  </a:t>
            </a:r>
            <a:r>
              <a:rPr lang="en-GB" altLang="en-US" b="1" dirty="0">
                <a:sym typeface="Symbol" pitchFamily="2" charset="2"/>
              </a:rPr>
              <a:t>/4  </a:t>
            </a:r>
            <a:r>
              <a:rPr lang="en-US" b="1" dirty="0"/>
              <a:t>in range 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B9B43A5C-F5AD-774C-BC51-18F11A60A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1" y="1493085"/>
            <a:ext cx="1217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/>
              <a:t>RANGE </a:t>
            </a:r>
          </a:p>
        </p:txBody>
      </p:sp>
      <p:cxnSp>
        <p:nvCxnSpPr>
          <p:cNvPr id="29" name="Straight Arrow Connector 4">
            <a:extLst>
              <a:ext uri="{FF2B5EF4-FFF2-40B4-BE49-F238E27FC236}">
                <a16:creationId xmlns:a16="http://schemas.microsoft.com/office/drawing/2014/main" id="{9FB5D235-0528-AC44-B4A9-CF27705300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95269" y="1543611"/>
            <a:ext cx="1933179" cy="9559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ABA947-F748-CC4F-AC44-3D4F7F4E9016}"/>
              </a:ext>
            </a:extLst>
          </p:cNvPr>
          <p:cNvSpPr txBox="1"/>
          <p:nvPr/>
        </p:nvSpPr>
        <p:spPr>
          <a:xfrm>
            <a:off x="753715" y="5383574"/>
            <a:ext cx="10909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Very simple technique for radar.      Won’t work for lidar (Aeolus).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    Aeolus: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0.355</a:t>
            </a:r>
            <a:r>
              <a:rPr lang="en-GB" altLang="en-US" sz="2800" dirty="0">
                <a:solidFill>
                  <a:srgbClr val="FF0000"/>
                </a:solidFill>
              </a:rPr>
              <a:t>µ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     Wavelength is 10,000 times smaller.  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/4 is a radial movement of  ~ 0.1 </a:t>
            </a:r>
            <a:r>
              <a:rPr lang="en-GB" altLang="en-US" sz="2800" dirty="0">
                <a:solidFill>
                  <a:srgbClr val="FF0000"/>
                </a:solidFill>
              </a:rPr>
              <a:t>µ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527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C5908-C1A8-F74B-B1A8-41989390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A picture containing outdoor, grass&#10;&#10;Description automatically generated">
            <a:extLst>
              <a:ext uri="{FF2B5EF4-FFF2-40B4-BE49-F238E27FC236}">
                <a16:creationId xmlns:a16="http://schemas.microsoft.com/office/drawing/2014/main" id="{923E7093-C4EA-3047-A04C-8CF21B84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0" y="2021332"/>
            <a:ext cx="3553153" cy="3042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4272DF-23C5-964A-A14F-D58DBD7F6E38}"/>
              </a:ext>
            </a:extLst>
          </p:cNvPr>
          <p:cNvSpPr txBox="1"/>
          <p:nvPr/>
        </p:nvSpPr>
        <p:spPr>
          <a:xfrm>
            <a:off x="367860" y="1423954"/>
            <a:ext cx="1145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GROUND BASED- CHILBOLTON UK                               CANADA   NCR CONVAIR 850  AIRCRAFT</a:t>
            </a:r>
          </a:p>
        </p:txBody>
      </p:sp>
      <p:pic>
        <p:nvPicPr>
          <p:cNvPr id="7" name="Picture 6" descr="A picture containing aircraft, different, airplane, transport&#10;&#10;Description automatically generated">
            <a:extLst>
              <a:ext uri="{FF2B5EF4-FFF2-40B4-BE49-F238E27FC236}">
                <a16:creationId xmlns:a16="http://schemas.microsoft.com/office/drawing/2014/main" id="{B94473F2-07CF-DF41-B90C-86EDBFB17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23" y="1929927"/>
            <a:ext cx="7478059" cy="30424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1E7AB6-2DF3-764B-A96A-9AE9567E223C}"/>
              </a:ext>
            </a:extLst>
          </p:cNvPr>
          <p:cNvSpPr txBox="1"/>
          <p:nvPr/>
        </p:nvSpPr>
        <p:spPr>
          <a:xfrm>
            <a:off x="44406" y="5090247"/>
            <a:ext cx="122470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     MANY HOURS OF DATA TO CHECK H-V DOPPLER GIVES RELIABLE WINDS</a:t>
            </a:r>
          </a:p>
          <a:p>
            <a:r>
              <a:rPr lang="en-US" sz="2400" dirty="0"/>
              <a:t>CROSS TALK.  DEPOLARISING TARGETS, PULSES 3km APART, VERY LARGE CHANGE IN Z OVER 3km, </a:t>
            </a:r>
          </a:p>
          <a:p>
            <a:r>
              <a:rPr lang="en-US" sz="2400" dirty="0"/>
              <a:t>        the return from the high Z regions  will give a </a:t>
            </a:r>
            <a:r>
              <a:rPr lang="en-US" sz="2400" dirty="0">
                <a:highlight>
                  <a:srgbClr val="FFFF00"/>
                </a:highlight>
              </a:rPr>
              <a:t>GHOST ECHOES IN THE LOW Z  REGION</a:t>
            </a:r>
          </a:p>
          <a:p>
            <a:r>
              <a:rPr lang="en-US" sz="2400" dirty="0"/>
              <a:t>    </a:t>
            </a:r>
            <a:r>
              <a:rPr lang="en-US" sz="2400" dirty="0">
                <a:solidFill>
                  <a:srgbClr val="FF0000"/>
                </a:solidFill>
              </a:rPr>
              <a:t>Yes, but the cross-talk signal will have random phase  – MAKE WINDS NOISIER BUT NO BIAS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D444-2185-C54D-A62A-69DD5B47DDC6}"/>
              </a:ext>
            </a:extLst>
          </p:cNvPr>
          <p:cNvSpPr/>
          <p:nvPr/>
        </p:nvSpPr>
        <p:spPr>
          <a:xfrm>
            <a:off x="625159" y="54348"/>
            <a:ext cx="115668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ESA has funded 2 PDPP systems: one ground based and one airborne on the Canadian </a:t>
            </a: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Convair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 850</a:t>
            </a:r>
          </a:p>
          <a:p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     They transmit H-V 20</a:t>
            </a:r>
            <a:r>
              <a:rPr lang="en-US" altLang="en-US" sz="2000" b="1" dirty="0" err="1">
                <a:solidFill>
                  <a:srgbClr val="0070C0"/>
                </a:solidFill>
              </a:rPr>
              <a:t>μ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s pulse pairs alternating with from 250</a:t>
            </a:r>
            <a:r>
              <a:rPr lang="en-US" altLang="en-US" sz="2000" b="1" dirty="0" err="1">
                <a:solidFill>
                  <a:srgbClr val="0070C0"/>
                </a:solidFill>
              </a:rPr>
              <a:t>μ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sec H-H pulse pairs,  the </a:t>
            </a:r>
            <a:r>
              <a:rPr lang="en-GB" sz="20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TRUTH</a:t>
            </a:r>
            <a:r>
              <a:rPr lang="en-GB" sz="2000" b="1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.</a:t>
            </a:r>
            <a:br>
              <a:rPr lang="en-GB" sz="2000" b="1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</a:br>
            <a:r>
              <a:rPr lang="en-GB" sz="2000" b="1" dirty="0"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           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Extensive observations confirm the PDPP velocity is the same as PP velocity. </a:t>
            </a:r>
            <a:b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</a:b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  <a:t>    EXACTLY THE SAME PDPP SYSTEM WILL BE USED ON THE WIVERN SATELLITE </a:t>
            </a:r>
            <a:b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E944F5-99FA-2746-A45C-0A0173D9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5EB4-F12C-934D-BB8E-E0052BBFE4BC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54C2D2-975A-E943-93A1-5FE5BF74AD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3" y="720407"/>
            <a:ext cx="4370717" cy="3040710"/>
          </a:xfrm>
          <a:prstGeom prst="rect">
            <a:avLst/>
          </a:prstGeom>
        </p:spPr>
      </p:pic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8E14842A-CDB8-0E46-8E53-6B864A829F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7400"/>
            <a:ext cx="4083170" cy="3040711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1959CFC-2E67-E748-BCD1-890892B379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8" y="3733773"/>
            <a:ext cx="8155672" cy="3040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C11CFD-50B3-7745-A43F-BB1C2E5BA4D3}"/>
              </a:ext>
            </a:extLst>
          </p:cNvPr>
          <p:cNvSpPr txBox="1"/>
          <p:nvPr/>
        </p:nvSpPr>
        <p:spPr>
          <a:xfrm>
            <a:off x="101152" y="102441"/>
            <a:ext cx="11707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GHOST ECHOES </a:t>
            </a:r>
            <a:r>
              <a:rPr lang="en-US" sz="2400" b="1" dirty="0"/>
              <a:t>FROM THE GROUND (60m/10 Sec resolution) CONFIRMS  NOISIER WINDS.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FE659-E68C-C04B-AF34-4E4978BD8750}"/>
              </a:ext>
            </a:extLst>
          </p:cNvPr>
          <p:cNvSpPr txBox="1"/>
          <p:nvPr/>
        </p:nvSpPr>
        <p:spPr>
          <a:xfrm>
            <a:off x="0" y="1052422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STRENGTH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71FC6-B43A-AE44-86DC-1A5070E15178}"/>
              </a:ext>
            </a:extLst>
          </p:cNvPr>
          <p:cNvSpPr txBox="1"/>
          <p:nvPr/>
        </p:nvSpPr>
        <p:spPr>
          <a:xfrm>
            <a:off x="101153" y="2821952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1.5Kkm slant path</a:t>
            </a:r>
          </a:p>
          <a:p>
            <a:r>
              <a:rPr lang="en-US" b="1" dirty="0">
                <a:solidFill>
                  <a:srgbClr val="FF0000"/>
                </a:solidFill>
              </a:rPr>
              <a:t> RAIN  SIGNAL  35dB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E8071-0134-5341-8BB0-F952B2BC2079}"/>
              </a:ext>
            </a:extLst>
          </p:cNvPr>
          <p:cNvSpPr txBox="1"/>
          <p:nvPr/>
        </p:nvSpPr>
        <p:spPr>
          <a:xfrm>
            <a:off x="101152" y="2021218"/>
            <a:ext cx="192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4.5 km slant path</a:t>
            </a:r>
          </a:p>
          <a:p>
            <a:r>
              <a:rPr lang="en-US" b="1" dirty="0">
                <a:solidFill>
                  <a:srgbClr val="0070C0"/>
                </a:solidFill>
              </a:rPr>
              <a:t>   ICE   SIGNAL 0dB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E7FA1-BEEA-314B-84DA-0546BE208490}"/>
              </a:ext>
            </a:extLst>
          </p:cNvPr>
          <p:cNvSpPr txBox="1"/>
          <p:nvPr/>
        </p:nvSpPr>
        <p:spPr>
          <a:xfrm>
            <a:off x="10062891" y="1744219"/>
            <a:ext cx="212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4.5 km slant path</a:t>
            </a:r>
          </a:p>
          <a:p>
            <a:r>
              <a:rPr lang="en-US" b="1" dirty="0">
                <a:solidFill>
                  <a:srgbClr val="FF0000"/>
                </a:solidFill>
              </a:rPr>
              <a:t>  GHOST 10dB</a:t>
            </a:r>
          </a:p>
          <a:p>
            <a:r>
              <a:rPr lang="en-US" b="1" dirty="0">
                <a:solidFill>
                  <a:srgbClr val="FF0000"/>
                </a:solidFill>
              </a:rPr>
              <a:t>HIGHER  than signal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59F746-5A58-544B-974C-E0328BDF9976}"/>
              </a:ext>
            </a:extLst>
          </p:cNvPr>
          <p:cNvSpPr/>
          <p:nvPr/>
        </p:nvSpPr>
        <p:spPr>
          <a:xfrm>
            <a:off x="6796493" y="1829489"/>
            <a:ext cx="737381" cy="75278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099762-8102-BF49-B653-BC199CA1C335}"/>
              </a:ext>
            </a:extLst>
          </p:cNvPr>
          <p:cNvSpPr/>
          <p:nvPr/>
        </p:nvSpPr>
        <p:spPr>
          <a:xfrm>
            <a:off x="2482870" y="1791115"/>
            <a:ext cx="737381" cy="75278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C6D7C6-AFF1-514D-9FF8-8515521FE961}"/>
              </a:ext>
            </a:extLst>
          </p:cNvPr>
          <p:cNvSpPr/>
          <p:nvPr/>
        </p:nvSpPr>
        <p:spPr>
          <a:xfrm>
            <a:off x="2482869" y="2668382"/>
            <a:ext cx="737381" cy="75278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D19F86-C466-4749-90EE-EEB8C06474FB}"/>
              </a:ext>
            </a:extLst>
          </p:cNvPr>
          <p:cNvSpPr/>
          <p:nvPr/>
        </p:nvSpPr>
        <p:spPr>
          <a:xfrm>
            <a:off x="2482869" y="3979657"/>
            <a:ext cx="737381" cy="75278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0AC91E-4DC2-D24F-A6E4-02FD315A2D7F}"/>
              </a:ext>
            </a:extLst>
          </p:cNvPr>
          <p:cNvSpPr/>
          <p:nvPr/>
        </p:nvSpPr>
        <p:spPr>
          <a:xfrm>
            <a:off x="2487711" y="5280234"/>
            <a:ext cx="737381" cy="144124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6F8A97-BF0D-3B48-9793-99478B8963E9}"/>
              </a:ext>
            </a:extLst>
          </p:cNvPr>
          <p:cNvSpPr txBox="1"/>
          <p:nvPr/>
        </p:nvSpPr>
        <p:spPr>
          <a:xfrm>
            <a:off x="8183924" y="3648630"/>
            <a:ext cx="37811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4.5km HEIGHT WINDS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 LINE – TRUE 250us VELOCITY</a:t>
            </a:r>
          </a:p>
          <a:p>
            <a:r>
              <a:rPr lang="en-US" sz="2000" dirty="0"/>
              <a:t>BLACK LINE  H-V  20usec</a:t>
            </a:r>
          </a:p>
          <a:p>
            <a:r>
              <a:rPr lang="en-US" sz="2000" dirty="0"/>
              <a:t>   noisier when 10dB ghost present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379C3-D63E-D346-96EA-06EB7636B4DF}"/>
              </a:ext>
            </a:extLst>
          </p:cNvPr>
          <p:cNvSpPr txBox="1"/>
          <p:nvPr/>
        </p:nvSpPr>
        <p:spPr>
          <a:xfrm>
            <a:off x="8028690" y="5185246"/>
            <a:ext cx="4114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BLACK LINE  RMS ERROR up to 0.5m/s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GREEEN LINE ESTIMATED RMS ERROR</a:t>
            </a:r>
          </a:p>
          <a:p>
            <a:r>
              <a:rPr lang="en-US" sz="2000" dirty="0">
                <a:solidFill>
                  <a:srgbClr val="00B050"/>
                </a:solidFill>
              </a:rPr>
              <a:t>FROM  THE CORRELATION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 OF THE OBSERVED H-V  RETURNS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5699F5-69E0-0141-8984-98B7A4E0078C}"/>
              </a:ext>
            </a:extLst>
          </p:cNvPr>
          <p:cNvSpPr txBox="1"/>
          <p:nvPr/>
        </p:nvSpPr>
        <p:spPr>
          <a:xfrm>
            <a:off x="8921" y="4287998"/>
            <a:ext cx="13722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WINDS</a:t>
            </a:r>
          </a:p>
          <a:p>
            <a:r>
              <a:rPr lang="en-US" b="1" dirty="0"/>
              <a:t>AT 4.5KM</a:t>
            </a:r>
          </a:p>
          <a:p>
            <a:r>
              <a:rPr lang="en-US" b="1" dirty="0"/>
              <a:t>HEIGHT</a:t>
            </a:r>
          </a:p>
          <a:p>
            <a:r>
              <a:rPr lang="en-US" b="1" dirty="0"/>
              <a:t>EVERY </a:t>
            </a:r>
          </a:p>
          <a:p>
            <a:r>
              <a:rPr lang="en-US" b="1" dirty="0"/>
              <a:t>10 SECONDS</a:t>
            </a:r>
          </a:p>
        </p:txBody>
      </p:sp>
    </p:spTree>
    <p:extLst>
      <p:ext uri="{BB962C8B-B14F-4D97-AF65-F5344CB8AC3E}">
        <p14:creationId xmlns:p14="http://schemas.microsoft.com/office/powerpoint/2010/main" val="115610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D30A0AE-D36C-C747-A300-C260D0E699D8}"/>
              </a:ext>
            </a:extLst>
          </p:cNvPr>
          <p:cNvSpPr txBox="1">
            <a:spLocks/>
          </p:cNvSpPr>
          <p:nvPr/>
        </p:nvSpPr>
        <p:spPr bwMode="auto">
          <a:xfrm>
            <a:off x="457215" y="0"/>
            <a:ext cx="11277569" cy="289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rgbClr val="FF0000"/>
                </a:solidFill>
              </a:rPr>
              <a:t>HERITAGE:  </a:t>
            </a:r>
            <a:r>
              <a:rPr lang="en-GB" altLang="en-US" b="1" dirty="0" err="1">
                <a:solidFill>
                  <a:srgbClr val="FF0000"/>
                </a:solidFill>
              </a:rPr>
              <a:t>CloudSat</a:t>
            </a:r>
            <a:r>
              <a:rPr lang="en-GB" altLang="en-US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400" dirty="0" err="1">
                <a:solidFill>
                  <a:srgbClr val="FF0000"/>
                </a:solidFill>
              </a:rPr>
              <a:t>CloudSat</a:t>
            </a:r>
            <a:r>
              <a:rPr lang="en-GB" altLang="en-US" sz="2400" dirty="0">
                <a:solidFill>
                  <a:srgbClr val="FF0000"/>
                </a:solidFill>
              </a:rPr>
              <a:t>: first 94GHz radar in space.  Launch 2006.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rgbClr val="FF0000"/>
                </a:solidFill>
              </a:rPr>
              <a:t>Radar transmitter performed beyond expectations since launch in 2006    and after 15 years is not yet using the spare tube! </a:t>
            </a:r>
            <a:r>
              <a:rPr lang="en-GB" altLang="en-US" sz="2400" b="1" dirty="0">
                <a:solidFill>
                  <a:srgbClr val="FF0000"/>
                </a:solidFill>
              </a:rPr>
              <a:t>Nadir pointing: 1.4km wide swath</a:t>
            </a:r>
            <a:r>
              <a:rPr lang="en-GB" altLang="en-US" sz="2400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400" dirty="0" err="1"/>
              <a:t>CloudSat</a:t>
            </a:r>
            <a:r>
              <a:rPr lang="en-GB" altLang="en-US" sz="2400" dirty="0"/>
              <a:t> measured  radar reflectivity (Z)  profiles (no Doppler) and has provided a global climatology of cloud reflectivity profiles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7E9F4474-D338-BC4F-A082-B300A5612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86" y="2895283"/>
            <a:ext cx="119330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000" dirty="0">
                <a:solidFill>
                  <a:srgbClr val="0070C0"/>
                </a:solidFill>
              </a:rPr>
              <a:t>WIVERN is low risk – will use the same 94GHz klystron, same </a:t>
            </a:r>
            <a:r>
              <a:rPr lang="en-GB" altLang="en-US" sz="2000" dirty="0" err="1">
                <a:solidFill>
                  <a:srgbClr val="0070C0"/>
                </a:solidFill>
              </a:rPr>
              <a:t>prf</a:t>
            </a:r>
            <a:r>
              <a:rPr lang="en-GB" altLang="en-US" sz="2000" dirty="0">
                <a:solidFill>
                  <a:srgbClr val="0070C0"/>
                </a:solidFill>
              </a:rPr>
              <a:t> (4kHz) same pulse</a:t>
            </a:r>
          </a:p>
          <a:p>
            <a:r>
              <a:rPr lang="en-GB" altLang="en-US" sz="2000" dirty="0">
                <a:solidFill>
                  <a:srgbClr val="0070C0"/>
                </a:solidFill>
              </a:rPr>
              <a:t> power, same pulse length (3.3us/500m) as </a:t>
            </a:r>
            <a:r>
              <a:rPr lang="en-GB" altLang="en-US" sz="2000" dirty="0" err="1">
                <a:solidFill>
                  <a:srgbClr val="0070C0"/>
                </a:solidFill>
              </a:rPr>
              <a:t>CloudSat</a:t>
            </a:r>
            <a:r>
              <a:rPr lang="en-GB" altLang="en-US" sz="2000" dirty="0">
                <a:solidFill>
                  <a:srgbClr val="0070C0"/>
                </a:solidFill>
              </a:rPr>
              <a:t>. Use two klystrons: one for H, one for V  </a:t>
            </a:r>
          </a:p>
          <a:p>
            <a:r>
              <a:rPr lang="en-GB" altLang="en-US" sz="2000" dirty="0">
                <a:solidFill>
                  <a:srgbClr val="0070C0"/>
                </a:solidFill>
              </a:rPr>
              <a:t>                  </a:t>
            </a:r>
          </a:p>
          <a:p>
            <a:r>
              <a:rPr lang="en-GB" altLang="en-US" sz="2000" dirty="0"/>
              <a:t>                                    DOPPLER PERFORMANCE OF WIVERN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Expect that we can measure the horizontal component  of the line of sight (HLOS) wind speed</a:t>
            </a:r>
          </a:p>
          <a:p>
            <a:r>
              <a:rPr lang="en-GB" altLang="en-US" sz="2000" dirty="0"/>
              <a:t>          with a precision of 2m/s for 20 km along track   integration for  targets with  Z &gt; -20dBZ</a:t>
            </a:r>
          </a:p>
          <a:p>
            <a:r>
              <a:rPr lang="en-GB" altLang="en-US" sz="2000" dirty="0">
                <a:solidFill>
                  <a:srgbClr val="FF0000"/>
                </a:solidFill>
              </a:rPr>
              <a:t>Using the known climatology of  global profiles  from </a:t>
            </a:r>
            <a:r>
              <a:rPr lang="en-GB" altLang="en-US" sz="2000" dirty="0" err="1">
                <a:solidFill>
                  <a:srgbClr val="FF0000"/>
                </a:solidFill>
              </a:rPr>
              <a:t>CloudSat</a:t>
            </a:r>
            <a:endParaRPr lang="en-GB" alt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FF0000"/>
                </a:solidFill>
              </a:rPr>
              <a:t>We can predict WIVERN should measure &gt; 1 million winds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FF0000"/>
                </a:solidFill>
              </a:rPr>
              <a:t>From the vertical gradients of Z ghosts will be very rare when observed from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70C0"/>
                </a:solidFill>
              </a:rPr>
              <a:t>Ghost from the depolarising surface will cause noisier winds at a slant path height of 3km. </a:t>
            </a:r>
          </a:p>
          <a:p>
            <a:r>
              <a:rPr lang="en-GB" altLang="en-US" sz="2000" dirty="0">
                <a:solidFill>
                  <a:srgbClr val="0070C0"/>
                </a:solidFill>
              </a:rPr>
              <a:t>                   </a:t>
            </a:r>
          </a:p>
          <a:p>
            <a:r>
              <a:rPr lang="en-GB" altLang="en-US" sz="2000" dirty="0">
                <a:solidFill>
                  <a:srgbClr val="0070C0"/>
                </a:solidFill>
              </a:rPr>
              <a:t>NEED </a:t>
            </a:r>
            <a:r>
              <a:rPr lang="en-GB" altLang="en-US" sz="2000">
                <a:solidFill>
                  <a:srgbClr val="0070C0"/>
                </a:solidFill>
              </a:rPr>
              <a:t>MORE CANADIAN </a:t>
            </a:r>
            <a:r>
              <a:rPr lang="en-GB" altLang="en-US" sz="2000" dirty="0">
                <a:solidFill>
                  <a:srgbClr val="0070C0"/>
                </a:solidFill>
              </a:rPr>
              <a:t>AIRCRAFT FLIGHTS IN PHASE ZERO TO QUANTIFY THIS EFFECT. </a:t>
            </a:r>
          </a:p>
        </p:txBody>
      </p:sp>
    </p:spTree>
    <p:extLst>
      <p:ext uri="{BB962C8B-B14F-4D97-AF65-F5344CB8AC3E}">
        <p14:creationId xmlns:p14="http://schemas.microsoft.com/office/powerpoint/2010/main" val="203672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10821</TotalTime>
  <Words>1782</Words>
  <Application>Microsoft Macintosh PowerPoint</Application>
  <PresentationFormat>Widescreen</PresentationFormat>
  <Paragraphs>219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Illingworth</dc:creator>
  <cp:lastModifiedBy>Anthony Illingworth</cp:lastModifiedBy>
  <cp:revision>172</cp:revision>
  <cp:lastPrinted>2021-11-21T20:51:17Z</cp:lastPrinted>
  <dcterms:created xsi:type="dcterms:W3CDTF">2020-03-10T12:09:59Z</dcterms:created>
  <dcterms:modified xsi:type="dcterms:W3CDTF">2021-11-22T14:50:12Z</dcterms:modified>
</cp:coreProperties>
</file>